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040" r:id="rId2"/>
    <p:sldId id="2098" r:id="rId3"/>
    <p:sldId id="2099" r:id="rId4"/>
    <p:sldId id="2084" r:id="rId5"/>
    <p:sldId id="2089" r:id="rId6"/>
    <p:sldId id="2090" r:id="rId7"/>
    <p:sldId id="2054" r:id="rId8"/>
    <p:sldId id="2055" r:id="rId9"/>
    <p:sldId id="2056" r:id="rId10"/>
    <p:sldId id="2118" r:id="rId11"/>
    <p:sldId id="2119" r:id="rId12"/>
    <p:sldId id="2120" r:id="rId13"/>
    <p:sldId id="2121" r:id="rId14"/>
    <p:sldId id="2122" r:id="rId15"/>
    <p:sldId id="2123" r:id="rId16"/>
    <p:sldId id="2128" r:id="rId17"/>
    <p:sldId id="2129" r:id="rId18"/>
    <p:sldId id="2130" r:id="rId19"/>
    <p:sldId id="2131" r:id="rId20"/>
    <p:sldId id="2132" r:id="rId21"/>
    <p:sldId id="2116" r:id="rId22"/>
    <p:sldId id="2103" r:id="rId23"/>
    <p:sldId id="2109" r:id="rId24"/>
    <p:sldId id="2110" r:id="rId25"/>
    <p:sldId id="2111" r:id="rId26"/>
    <p:sldId id="2112" r:id="rId27"/>
    <p:sldId id="2115" r:id="rId28"/>
    <p:sldId id="2117" r:id="rId29"/>
    <p:sldId id="2104" r:id="rId30"/>
    <p:sldId id="2106" r:id="rId31"/>
    <p:sldId id="2108" r:id="rId32"/>
    <p:sldId id="2059" r:id="rId33"/>
    <p:sldId id="2060" r:id="rId34"/>
    <p:sldId id="2061" r:id="rId35"/>
    <p:sldId id="2062" r:id="rId36"/>
    <p:sldId id="2063" r:id="rId37"/>
    <p:sldId id="2064" r:id="rId38"/>
    <p:sldId id="2065" r:id="rId39"/>
    <p:sldId id="2066" r:id="rId40"/>
    <p:sldId id="2067" r:id="rId41"/>
    <p:sldId id="2068" r:id="rId42"/>
    <p:sldId id="2069" r:id="rId43"/>
    <p:sldId id="2075" r:id="rId44"/>
    <p:sldId id="2100" r:id="rId45"/>
    <p:sldId id="2102" r:id="rId46"/>
    <p:sldId id="2133" r:id="rId47"/>
    <p:sldId id="2113" r:id="rId48"/>
  </p:sldIdLst>
  <p:sldSz cx="9144000" cy="6858000" type="screen4x3"/>
  <p:notesSz cx="6858000" cy="92964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FF00"/>
    <a:srgbClr val="CC3300"/>
    <a:srgbClr val="FF3300"/>
    <a:srgbClr val="FF9900"/>
    <a:srgbClr val="FF0000"/>
    <a:srgbClr val="009999"/>
    <a:srgbClr val="2015F9"/>
    <a:srgbClr val="FFFFFF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16963" autoAdjust="0"/>
    <p:restoredTop sz="98883" autoAdjust="0"/>
  </p:normalViewPr>
  <p:slideViewPr>
    <p:cSldViewPr snapToGrid="0">
      <p:cViewPr>
        <p:scale>
          <a:sx n="50" d="100"/>
          <a:sy n="50" d="100"/>
        </p:scale>
        <p:origin x="-1380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8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EA654-A5F6-4CA5-AC0A-1156693CD529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67FE553-BDDB-45D1-BB00-07937CDB8900}">
      <dgm:prSet phldrT="[Texto]" custT="1"/>
      <dgm:spPr>
        <a:solidFill>
          <a:srgbClr val="C00000"/>
        </a:solidFill>
      </dgm:spPr>
      <dgm:t>
        <a:bodyPr/>
        <a:lstStyle/>
        <a:p>
          <a:pPr algn="ctr"/>
          <a:r>
            <a:rPr lang="es-MX" sz="14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Capital de Trabajo</a:t>
          </a:r>
          <a:endParaRPr lang="es-MX" sz="1400" b="1" dirty="0"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C9AEB39D-EBA4-40EB-B6EE-48A83BE8C92B}" type="parTrans" cxnId="{03C2CD9A-930A-4713-ADEC-7302B62C5F54}">
      <dgm:prSet/>
      <dgm:spPr/>
      <dgm:t>
        <a:bodyPr/>
        <a:lstStyle/>
        <a:p>
          <a:pPr algn="ctr"/>
          <a:endParaRPr lang="es-MX" sz="1400"/>
        </a:p>
      </dgm:t>
    </dgm:pt>
    <dgm:pt modelId="{C817DF72-C259-426A-820B-27511A41010D}" type="sibTrans" cxnId="{03C2CD9A-930A-4713-ADEC-7302B62C5F54}">
      <dgm:prSet/>
      <dgm:spPr/>
      <dgm:t>
        <a:bodyPr/>
        <a:lstStyle/>
        <a:p>
          <a:pPr algn="ctr"/>
          <a:endParaRPr lang="es-MX" sz="1400"/>
        </a:p>
      </dgm:t>
    </dgm:pt>
    <dgm:pt modelId="{CF6FA3A5-0F81-4A06-800A-B0A39944730F}">
      <dgm:prSet phldrT="[Texto]" custT="1"/>
      <dgm:spPr>
        <a:solidFill>
          <a:srgbClr val="C00000"/>
        </a:solidFill>
      </dgm:spPr>
      <dgm:t>
        <a:bodyPr/>
        <a:lstStyle/>
        <a:p>
          <a:pPr algn="ctr"/>
          <a:r>
            <a:rPr lang="es-MX" sz="14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Cartas de Crédito</a:t>
          </a:r>
          <a:endParaRPr lang="es-MX" sz="1400" b="1" dirty="0"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780ED052-E2FE-4E59-BA9D-6F9C286B543A}" type="parTrans" cxnId="{7A67B4C2-B077-4511-B81F-C359B3575B93}">
      <dgm:prSet/>
      <dgm:spPr/>
      <dgm:t>
        <a:bodyPr/>
        <a:lstStyle/>
        <a:p>
          <a:pPr algn="ctr"/>
          <a:endParaRPr lang="es-MX" sz="1400"/>
        </a:p>
      </dgm:t>
    </dgm:pt>
    <dgm:pt modelId="{1FB0AA49-DE3E-4BAF-8D76-9E196CACB3CC}" type="sibTrans" cxnId="{7A67B4C2-B077-4511-B81F-C359B3575B93}">
      <dgm:prSet/>
      <dgm:spPr/>
      <dgm:t>
        <a:bodyPr/>
        <a:lstStyle/>
        <a:p>
          <a:pPr algn="ctr"/>
          <a:endParaRPr lang="es-MX" sz="1400"/>
        </a:p>
      </dgm:t>
    </dgm:pt>
    <dgm:pt modelId="{A694A7B3-CF7F-435E-8940-E97BC9C8FE99}">
      <dgm:prSet phldrT="[Texto]" custT="1"/>
      <dgm:spPr>
        <a:solidFill>
          <a:srgbClr val="C00000"/>
        </a:solidFill>
      </dgm:spPr>
      <dgm:t>
        <a:bodyPr/>
        <a:lstStyle/>
        <a:p>
          <a:pPr algn="ctr"/>
          <a:r>
            <a:rPr lang="es-MX" sz="14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Mandato Electrónico</a:t>
          </a:r>
          <a:endParaRPr lang="es-MX" sz="1400" b="1" dirty="0"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9CE8384-D822-4F42-83C9-D84E2E20D06D}" type="parTrans" cxnId="{0C09F842-738B-48A9-B051-8802B82CDABB}">
      <dgm:prSet/>
      <dgm:spPr/>
      <dgm:t>
        <a:bodyPr/>
        <a:lstStyle/>
        <a:p>
          <a:pPr algn="ctr"/>
          <a:endParaRPr lang="es-MX" sz="1400"/>
        </a:p>
      </dgm:t>
    </dgm:pt>
    <dgm:pt modelId="{3B5460BC-443C-4415-9C3E-142DE86A2DE0}" type="sibTrans" cxnId="{0C09F842-738B-48A9-B051-8802B82CDABB}">
      <dgm:prSet/>
      <dgm:spPr/>
      <dgm:t>
        <a:bodyPr/>
        <a:lstStyle/>
        <a:p>
          <a:pPr algn="ctr"/>
          <a:endParaRPr lang="es-MX" sz="1400"/>
        </a:p>
      </dgm:t>
    </dgm:pt>
    <dgm:pt modelId="{CA881272-EF88-4B0E-A1CC-D1914D4D772E}">
      <dgm:prSet phldrT="[Texto]" custT="1"/>
      <dgm:spPr>
        <a:solidFill>
          <a:srgbClr val="C00000"/>
        </a:solidFill>
      </dgm:spPr>
      <dgm:t>
        <a:bodyPr/>
        <a:lstStyle/>
        <a:p>
          <a:pPr algn="ctr"/>
          <a:r>
            <a:rPr lang="es-MX" sz="14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Cesión de Cobro</a:t>
          </a:r>
          <a:endParaRPr lang="es-MX" sz="1400" b="1" dirty="0"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FACE1537-1549-4E7D-ADA8-5132A3B01AD7}" type="parTrans" cxnId="{8D770B5A-18C6-45D2-BC54-3C6ED11AA210}">
      <dgm:prSet/>
      <dgm:spPr/>
      <dgm:t>
        <a:bodyPr/>
        <a:lstStyle/>
        <a:p>
          <a:pPr algn="ctr"/>
          <a:endParaRPr lang="es-MX" sz="1400"/>
        </a:p>
      </dgm:t>
    </dgm:pt>
    <dgm:pt modelId="{AAA38475-8EDA-42E8-ADA6-EB36C4C37DFF}" type="sibTrans" cxnId="{8D770B5A-18C6-45D2-BC54-3C6ED11AA210}">
      <dgm:prSet/>
      <dgm:spPr/>
      <dgm:t>
        <a:bodyPr/>
        <a:lstStyle/>
        <a:p>
          <a:pPr algn="ctr"/>
          <a:endParaRPr lang="es-MX" sz="1400"/>
        </a:p>
      </dgm:t>
    </dgm:pt>
    <dgm:pt modelId="{4570133F-6ECD-422E-A675-EA08A319FEA9}">
      <dgm:prSet phldrT="[Texto]" custT="1"/>
      <dgm:spPr>
        <a:noFill/>
      </dgm:spPr>
      <dgm:t>
        <a:bodyPr/>
        <a:lstStyle/>
        <a:p>
          <a:pPr algn="ctr"/>
          <a:r>
            <a:rPr lang="es-MX" sz="14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Hasta 1 </a:t>
          </a:r>
          <a:r>
            <a:rPr lang="es-MX" sz="140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Mdp</a:t>
          </a:r>
          <a:endParaRPr lang="es-MX" sz="14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D862797B-4D13-4F2A-BA52-C3759B3DF8CD}" type="parTrans" cxnId="{E628A81A-F7B3-4C01-A31D-3DE1F3D36CFC}">
      <dgm:prSet/>
      <dgm:spPr/>
      <dgm:t>
        <a:bodyPr/>
        <a:lstStyle/>
        <a:p>
          <a:pPr algn="ctr"/>
          <a:endParaRPr lang="es-MX" sz="1400"/>
        </a:p>
      </dgm:t>
    </dgm:pt>
    <dgm:pt modelId="{64425C0B-51FA-40D7-8C2F-F07A971D9505}" type="sibTrans" cxnId="{E628A81A-F7B3-4C01-A31D-3DE1F3D36CFC}">
      <dgm:prSet/>
      <dgm:spPr/>
      <dgm:t>
        <a:bodyPr/>
        <a:lstStyle/>
        <a:p>
          <a:pPr algn="ctr"/>
          <a:endParaRPr lang="es-MX" sz="1400"/>
        </a:p>
      </dgm:t>
    </dgm:pt>
    <dgm:pt modelId="{704D3C09-B6DB-44B1-95F5-5119BCA5BEA4}">
      <dgm:prSet phldrT="[Texto]" custT="1"/>
      <dgm:spPr>
        <a:noFill/>
      </dgm:spPr>
      <dgm:t>
        <a:bodyPr/>
        <a:lstStyle/>
        <a:p>
          <a:pPr algn="ctr"/>
          <a:r>
            <a:rPr lang="es-MX" sz="14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Hasta 20 </a:t>
          </a:r>
          <a:r>
            <a:rPr lang="es-MX" sz="140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Mdp</a:t>
          </a:r>
          <a:endParaRPr lang="es-MX" sz="14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AAE2CBC-29A4-4808-8527-E3BB474D099B}" type="parTrans" cxnId="{94B77A69-0684-48C4-BCC2-8C0914032119}">
      <dgm:prSet/>
      <dgm:spPr/>
      <dgm:t>
        <a:bodyPr/>
        <a:lstStyle/>
        <a:p>
          <a:pPr algn="ctr"/>
          <a:endParaRPr lang="es-MX" sz="1400"/>
        </a:p>
      </dgm:t>
    </dgm:pt>
    <dgm:pt modelId="{31D424A6-363A-4BD3-B160-A6BE33B061DB}" type="sibTrans" cxnId="{94B77A69-0684-48C4-BCC2-8C0914032119}">
      <dgm:prSet/>
      <dgm:spPr/>
      <dgm:t>
        <a:bodyPr/>
        <a:lstStyle/>
        <a:p>
          <a:pPr algn="ctr"/>
          <a:endParaRPr lang="es-MX" sz="1400"/>
        </a:p>
      </dgm:t>
    </dgm:pt>
    <dgm:pt modelId="{A9AD4885-F032-436B-93E6-A40C92530627}">
      <dgm:prSet phldrT="[Texto]" custT="1"/>
      <dgm:spPr>
        <a:noFill/>
      </dgm:spPr>
      <dgm:t>
        <a:bodyPr/>
        <a:lstStyle/>
        <a:p>
          <a:pPr algn="ctr"/>
          <a:r>
            <a:rPr lang="es-MX" sz="14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Hasta 250 </a:t>
          </a:r>
          <a:r>
            <a:rPr lang="es-MX" sz="140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Mdp</a:t>
          </a:r>
          <a:endParaRPr lang="es-MX" sz="14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79E5D9B8-8F39-4AC5-8B3C-96020279005A}" type="parTrans" cxnId="{564CBB6E-6E2E-4E1C-B7A3-778E4E7CAF6D}">
      <dgm:prSet/>
      <dgm:spPr/>
      <dgm:t>
        <a:bodyPr/>
        <a:lstStyle/>
        <a:p>
          <a:pPr algn="ctr"/>
          <a:endParaRPr lang="es-MX" sz="1400"/>
        </a:p>
      </dgm:t>
    </dgm:pt>
    <dgm:pt modelId="{13EC984E-1A4F-4DF7-B6DE-D06AB93D7BA7}" type="sibTrans" cxnId="{564CBB6E-6E2E-4E1C-B7A3-778E4E7CAF6D}">
      <dgm:prSet/>
      <dgm:spPr/>
      <dgm:t>
        <a:bodyPr/>
        <a:lstStyle/>
        <a:p>
          <a:pPr algn="ctr"/>
          <a:endParaRPr lang="es-MX" sz="1400"/>
        </a:p>
      </dgm:t>
    </dgm:pt>
    <dgm:pt modelId="{C493749B-CB49-4BF8-99B5-5DF775522E0A}">
      <dgm:prSet phldrT="[Texto]" custT="1"/>
      <dgm:spPr>
        <a:noFill/>
      </dgm:spPr>
      <dgm:t>
        <a:bodyPr/>
        <a:lstStyle/>
        <a:p>
          <a:pPr algn="ctr"/>
          <a:r>
            <a:rPr lang="es-MX" sz="14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Hasta 250 </a:t>
          </a:r>
          <a:r>
            <a:rPr lang="es-MX" sz="140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Mdp</a:t>
          </a:r>
          <a:endParaRPr lang="es-MX" sz="14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4F63E88D-D9AB-45ED-BEFB-6FA872B6F93C}" type="parTrans" cxnId="{2F0A18ED-A7EB-43DC-A0A6-72C04A46F78F}">
      <dgm:prSet/>
      <dgm:spPr/>
      <dgm:t>
        <a:bodyPr/>
        <a:lstStyle/>
        <a:p>
          <a:pPr algn="ctr"/>
          <a:endParaRPr lang="es-MX" sz="1400"/>
        </a:p>
      </dgm:t>
    </dgm:pt>
    <dgm:pt modelId="{ABB3E533-C473-46F4-990B-51F7145AD32B}" type="sibTrans" cxnId="{2F0A18ED-A7EB-43DC-A0A6-72C04A46F78F}">
      <dgm:prSet/>
      <dgm:spPr/>
      <dgm:t>
        <a:bodyPr/>
        <a:lstStyle/>
        <a:p>
          <a:pPr algn="ctr"/>
          <a:endParaRPr lang="es-MX" sz="1400"/>
        </a:p>
      </dgm:t>
    </dgm:pt>
    <dgm:pt modelId="{7B35FF5C-4C8E-4C12-B153-774A2475D1EB}" type="pres">
      <dgm:prSet presAssocID="{848EA654-A5F6-4CA5-AC0A-1156693CD5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B1597DA-5826-43CA-BB06-E7D50A3BB1EA}" type="pres">
      <dgm:prSet presAssocID="{567FE553-BDDB-45D1-BB00-07937CDB8900}" presName="parentLin" presStyleCnt="0"/>
      <dgm:spPr/>
      <dgm:t>
        <a:bodyPr/>
        <a:lstStyle/>
        <a:p>
          <a:endParaRPr lang="es-MX"/>
        </a:p>
      </dgm:t>
    </dgm:pt>
    <dgm:pt modelId="{B4486EC7-05CF-4D24-95B1-C82A482BE546}" type="pres">
      <dgm:prSet presAssocID="{567FE553-BDDB-45D1-BB00-07937CDB8900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180BA8A9-15CE-49A9-A101-8517F1B2036C}" type="pres">
      <dgm:prSet presAssocID="{567FE553-BDDB-45D1-BB00-07937CDB8900}" presName="parentText" presStyleLbl="node1" presStyleIdx="0" presStyleCnt="4" custScaleY="124628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B5DCFB-9466-405D-AC4F-D74D5D09892F}" type="pres">
      <dgm:prSet presAssocID="{567FE553-BDDB-45D1-BB00-07937CDB8900}" presName="negativeSpace" presStyleCnt="0"/>
      <dgm:spPr/>
      <dgm:t>
        <a:bodyPr/>
        <a:lstStyle/>
        <a:p>
          <a:endParaRPr lang="es-MX"/>
        </a:p>
      </dgm:t>
    </dgm:pt>
    <dgm:pt modelId="{C001A39E-2BE2-42F9-952B-42EB9DDB2402}" type="pres">
      <dgm:prSet presAssocID="{567FE553-BDDB-45D1-BB00-07937CDB8900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CB8351-E3F6-4832-99F3-88F2EA0964E5}" type="pres">
      <dgm:prSet presAssocID="{C817DF72-C259-426A-820B-27511A41010D}" presName="spaceBetweenRectangles" presStyleCnt="0"/>
      <dgm:spPr/>
      <dgm:t>
        <a:bodyPr/>
        <a:lstStyle/>
        <a:p>
          <a:endParaRPr lang="es-MX"/>
        </a:p>
      </dgm:t>
    </dgm:pt>
    <dgm:pt modelId="{AC5F6D75-E05A-43A4-942D-B93B09133371}" type="pres">
      <dgm:prSet presAssocID="{A694A7B3-CF7F-435E-8940-E97BC9C8FE99}" presName="parentLin" presStyleCnt="0"/>
      <dgm:spPr/>
      <dgm:t>
        <a:bodyPr/>
        <a:lstStyle/>
        <a:p>
          <a:endParaRPr lang="es-MX"/>
        </a:p>
      </dgm:t>
    </dgm:pt>
    <dgm:pt modelId="{F8CC22CB-ED14-44BE-BA44-4B6ECE44084E}" type="pres">
      <dgm:prSet presAssocID="{A694A7B3-CF7F-435E-8940-E97BC9C8FE99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B5DB3B61-9AB5-4042-809D-FDB92AE95D21}" type="pres">
      <dgm:prSet presAssocID="{A694A7B3-CF7F-435E-8940-E97BC9C8FE99}" presName="parentText" presStyleLbl="node1" presStyleIdx="1" presStyleCnt="4" custScaleY="20399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352BEF-0CF6-47BE-9257-C14482042791}" type="pres">
      <dgm:prSet presAssocID="{A694A7B3-CF7F-435E-8940-E97BC9C8FE99}" presName="negativeSpace" presStyleCnt="0"/>
      <dgm:spPr/>
      <dgm:t>
        <a:bodyPr/>
        <a:lstStyle/>
        <a:p>
          <a:endParaRPr lang="es-MX"/>
        </a:p>
      </dgm:t>
    </dgm:pt>
    <dgm:pt modelId="{208F0258-6176-4883-ACF4-1E5D8B7014B1}" type="pres">
      <dgm:prSet presAssocID="{A694A7B3-CF7F-435E-8940-E97BC9C8FE99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A68508A-284F-4EEE-A29D-83596D9E96E6}" type="pres">
      <dgm:prSet presAssocID="{3B5460BC-443C-4415-9C3E-142DE86A2DE0}" presName="spaceBetweenRectangles" presStyleCnt="0"/>
      <dgm:spPr/>
      <dgm:t>
        <a:bodyPr/>
        <a:lstStyle/>
        <a:p>
          <a:endParaRPr lang="es-MX"/>
        </a:p>
      </dgm:t>
    </dgm:pt>
    <dgm:pt modelId="{FFE60074-B11B-4766-8930-713D84819627}" type="pres">
      <dgm:prSet presAssocID="{CA881272-EF88-4B0E-A1CC-D1914D4D772E}" presName="parentLin" presStyleCnt="0"/>
      <dgm:spPr/>
      <dgm:t>
        <a:bodyPr/>
        <a:lstStyle/>
        <a:p>
          <a:endParaRPr lang="es-MX"/>
        </a:p>
      </dgm:t>
    </dgm:pt>
    <dgm:pt modelId="{1CDCB92D-6F37-4797-9398-405878F04879}" type="pres">
      <dgm:prSet presAssocID="{CA881272-EF88-4B0E-A1CC-D1914D4D772E}" presName="parentLeftMargin" presStyleLbl="node1" presStyleIdx="1" presStyleCnt="4"/>
      <dgm:spPr/>
      <dgm:t>
        <a:bodyPr/>
        <a:lstStyle/>
        <a:p>
          <a:endParaRPr lang="es-MX"/>
        </a:p>
      </dgm:t>
    </dgm:pt>
    <dgm:pt modelId="{0F1F0402-6FD5-4660-A88E-D684A5460179}" type="pres">
      <dgm:prSet presAssocID="{CA881272-EF88-4B0E-A1CC-D1914D4D772E}" presName="parentText" presStyleLbl="node1" presStyleIdx="2" presStyleCnt="4" custScaleY="15834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8F418B-0E4E-4E61-96EA-0F8DE2762BF2}" type="pres">
      <dgm:prSet presAssocID="{CA881272-EF88-4B0E-A1CC-D1914D4D772E}" presName="negativeSpace" presStyleCnt="0"/>
      <dgm:spPr/>
      <dgm:t>
        <a:bodyPr/>
        <a:lstStyle/>
        <a:p>
          <a:endParaRPr lang="es-MX"/>
        </a:p>
      </dgm:t>
    </dgm:pt>
    <dgm:pt modelId="{34336481-7515-4B05-8969-54E9ABA0F1BE}" type="pres">
      <dgm:prSet presAssocID="{CA881272-EF88-4B0E-A1CC-D1914D4D772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AFA5397-C92F-46C2-8B2C-0FAE474C2751}" type="pres">
      <dgm:prSet presAssocID="{AAA38475-8EDA-42E8-ADA6-EB36C4C37DFF}" presName="spaceBetweenRectangles" presStyleCnt="0"/>
      <dgm:spPr/>
      <dgm:t>
        <a:bodyPr/>
        <a:lstStyle/>
        <a:p>
          <a:endParaRPr lang="es-MX"/>
        </a:p>
      </dgm:t>
    </dgm:pt>
    <dgm:pt modelId="{DA9D3CC9-D2AD-424B-B24C-01DBFE4E9FEA}" type="pres">
      <dgm:prSet presAssocID="{CF6FA3A5-0F81-4A06-800A-B0A39944730F}" presName="parentLin" presStyleCnt="0"/>
      <dgm:spPr/>
      <dgm:t>
        <a:bodyPr/>
        <a:lstStyle/>
        <a:p>
          <a:endParaRPr lang="es-MX"/>
        </a:p>
      </dgm:t>
    </dgm:pt>
    <dgm:pt modelId="{D7F8E607-6EFB-445F-8FEC-5740B8F67AE6}" type="pres">
      <dgm:prSet presAssocID="{CF6FA3A5-0F81-4A06-800A-B0A39944730F}" presName="parentLeftMargin" presStyleLbl="node1" presStyleIdx="2" presStyleCnt="4"/>
      <dgm:spPr/>
      <dgm:t>
        <a:bodyPr/>
        <a:lstStyle/>
        <a:p>
          <a:endParaRPr lang="es-MX"/>
        </a:p>
      </dgm:t>
    </dgm:pt>
    <dgm:pt modelId="{9D07FA1D-BBB6-486C-9BDC-23CA86A4D539}" type="pres">
      <dgm:prSet presAssocID="{CF6FA3A5-0F81-4A06-800A-B0A39944730F}" presName="parentText" presStyleLbl="node1" presStyleIdx="3" presStyleCnt="4" custScaleY="16131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81C150F-3C32-447C-8193-D9BBC09D5E96}" type="pres">
      <dgm:prSet presAssocID="{CF6FA3A5-0F81-4A06-800A-B0A39944730F}" presName="negativeSpace" presStyleCnt="0"/>
      <dgm:spPr/>
      <dgm:t>
        <a:bodyPr/>
        <a:lstStyle/>
        <a:p>
          <a:endParaRPr lang="es-MX"/>
        </a:p>
      </dgm:t>
    </dgm:pt>
    <dgm:pt modelId="{A4A4286B-5416-4DEC-8875-CE4E9C30D4D5}" type="pres">
      <dgm:prSet presAssocID="{CF6FA3A5-0F81-4A06-800A-B0A39944730F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0C91F7D-3259-4176-BB66-0A06134493F7}" type="presOf" srcId="{CF6FA3A5-0F81-4A06-800A-B0A39944730F}" destId="{9D07FA1D-BBB6-486C-9BDC-23CA86A4D539}" srcOrd="1" destOrd="0" presId="urn:microsoft.com/office/officeart/2005/8/layout/list1"/>
    <dgm:cxn modelId="{BC79FFB5-A139-49F6-81DB-8AD569A9D9F5}" type="presOf" srcId="{567FE553-BDDB-45D1-BB00-07937CDB8900}" destId="{B4486EC7-05CF-4D24-95B1-C82A482BE546}" srcOrd="0" destOrd="0" presId="urn:microsoft.com/office/officeart/2005/8/layout/list1"/>
    <dgm:cxn modelId="{03C2CD9A-930A-4713-ADEC-7302B62C5F54}" srcId="{848EA654-A5F6-4CA5-AC0A-1156693CD529}" destId="{567FE553-BDDB-45D1-BB00-07937CDB8900}" srcOrd="0" destOrd="0" parTransId="{C9AEB39D-EBA4-40EB-B6EE-48A83BE8C92B}" sibTransId="{C817DF72-C259-426A-820B-27511A41010D}"/>
    <dgm:cxn modelId="{8D770B5A-18C6-45D2-BC54-3C6ED11AA210}" srcId="{848EA654-A5F6-4CA5-AC0A-1156693CD529}" destId="{CA881272-EF88-4B0E-A1CC-D1914D4D772E}" srcOrd="2" destOrd="0" parTransId="{FACE1537-1549-4E7D-ADA8-5132A3B01AD7}" sibTransId="{AAA38475-8EDA-42E8-ADA6-EB36C4C37DFF}"/>
    <dgm:cxn modelId="{D1366A7C-768A-4FF4-A775-B44100494195}" type="presOf" srcId="{CA881272-EF88-4B0E-A1CC-D1914D4D772E}" destId="{1CDCB92D-6F37-4797-9398-405878F04879}" srcOrd="0" destOrd="0" presId="urn:microsoft.com/office/officeart/2005/8/layout/list1"/>
    <dgm:cxn modelId="{D19E49E1-8ED4-4193-8E0E-037C86513DB8}" type="presOf" srcId="{A9AD4885-F032-436B-93E6-A40C92530627}" destId="{34336481-7515-4B05-8969-54E9ABA0F1BE}" srcOrd="0" destOrd="0" presId="urn:microsoft.com/office/officeart/2005/8/layout/list1"/>
    <dgm:cxn modelId="{564CBB6E-6E2E-4E1C-B7A3-778E4E7CAF6D}" srcId="{CA881272-EF88-4B0E-A1CC-D1914D4D772E}" destId="{A9AD4885-F032-436B-93E6-A40C92530627}" srcOrd="0" destOrd="0" parTransId="{79E5D9B8-8F39-4AC5-8B3C-96020279005A}" sibTransId="{13EC984E-1A4F-4DF7-B6DE-D06AB93D7BA7}"/>
    <dgm:cxn modelId="{D51122DE-DD60-4DB0-8479-5DCD32C2F33E}" type="presOf" srcId="{4570133F-6ECD-422E-A675-EA08A319FEA9}" destId="{C001A39E-2BE2-42F9-952B-42EB9DDB2402}" srcOrd="0" destOrd="0" presId="urn:microsoft.com/office/officeart/2005/8/layout/list1"/>
    <dgm:cxn modelId="{2F0A18ED-A7EB-43DC-A0A6-72C04A46F78F}" srcId="{CF6FA3A5-0F81-4A06-800A-B0A39944730F}" destId="{C493749B-CB49-4BF8-99B5-5DF775522E0A}" srcOrd="0" destOrd="0" parTransId="{4F63E88D-D9AB-45ED-BEFB-6FA872B6F93C}" sibTransId="{ABB3E533-C473-46F4-990B-51F7145AD32B}"/>
    <dgm:cxn modelId="{272AAB2B-6FE7-46E5-87FE-CA74A0940061}" type="presOf" srcId="{CA881272-EF88-4B0E-A1CC-D1914D4D772E}" destId="{0F1F0402-6FD5-4660-A88E-D684A5460179}" srcOrd="1" destOrd="0" presId="urn:microsoft.com/office/officeart/2005/8/layout/list1"/>
    <dgm:cxn modelId="{94B77A69-0684-48C4-BCC2-8C0914032119}" srcId="{A694A7B3-CF7F-435E-8940-E97BC9C8FE99}" destId="{704D3C09-B6DB-44B1-95F5-5119BCA5BEA4}" srcOrd="0" destOrd="0" parTransId="{2AAE2CBC-29A4-4808-8527-E3BB474D099B}" sibTransId="{31D424A6-363A-4BD3-B160-A6BE33B061DB}"/>
    <dgm:cxn modelId="{05574BF6-28B4-4298-962F-6B4DAEDD6D0D}" type="presOf" srcId="{848EA654-A5F6-4CA5-AC0A-1156693CD529}" destId="{7B35FF5C-4C8E-4C12-B153-774A2475D1EB}" srcOrd="0" destOrd="0" presId="urn:microsoft.com/office/officeart/2005/8/layout/list1"/>
    <dgm:cxn modelId="{7A67B4C2-B077-4511-B81F-C359B3575B93}" srcId="{848EA654-A5F6-4CA5-AC0A-1156693CD529}" destId="{CF6FA3A5-0F81-4A06-800A-B0A39944730F}" srcOrd="3" destOrd="0" parTransId="{780ED052-E2FE-4E59-BA9D-6F9C286B543A}" sibTransId="{1FB0AA49-DE3E-4BAF-8D76-9E196CACB3CC}"/>
    <dgm:cxn modelId="{21BC1A1F-E311-4D99-8B79-CC04E9C3B51C}" type="presOf" srcId="{A694A7B3-CF7F-435E-8940-E97BC9C8FE99}" destId="{F8CC22CB-ED14-44BE-BA44-4B6ECE44084E}" srcOrd="0" destOrd="0" presId="urn:microsoft.com/office/officeart/2005/8/layout/list1"/>
    <dgm:cxn modelId="{C38509A0-C166-4228-9267-F005DDD8B798}" type="presOf" srcId="{CF6FA3A5-0F81-4A06-800A-B0A39944730F}" destId="{D7F8E607-6EFB-445F-8FEC-5740B8F67AE6}" srcOrd="0" destOrd="0" presId="urn:microsoft.com/office/officeart/2005/8/layout/list1"/>
    <dgm:cxn modelId="{7B5C15FA-EB41-4552-993F-4C3AE7E92962}" type="presOf" srcId="{704D3C09-B6DB-44B1-95F5-5119BCA5BEA4}" destId="{208F0258-6176-4883-ACF4-1E5D8B7014B1}" srcOrd="0" destOrd="0" presId="urn:microsoft.com/office/officeart/2005/8/layout/list1"/>
    <dgm:cxn modelId="{3601D3E7-EFB9-49E0-8025-9B2EF618780C}" type="presOf" srcId="{567FE553-BDDB-45D1-BB00-07937CDB8900}" destId="{180BA8A9-15CE-49A9-A101-8517F1B2036C}" srcOrd="1" destOrd="0" presId="urn:microsoft.com/office/officeart/2005/8/layout/list1"/>
    <dgm:cxn modelId="{A870E393-4291-4AB7-8B12-3F046A8D2FA1}" type="presOf" srcId="{A694A7B3-CF7F-435E-8940-E97BC9C8FE99}" destId="{B5DB3B61-9AB5-4042-809D-FDB92AE95D21}" srcOrd="1" destOrd="0" presId="urn:microsoft.com/office/officeart/2005/8/layout/list1"/>
    <dgm:cxn modelId="{0C09F842-738B-48A9-B051-8802B82CDABB}" srcId="{848EA654-A5F6-4CA5-AC0A-1156693CD529}" destId="{A694A7B3-CF7F-435E-8940-E97BC9C8FE99}" srcOrd="1" destOrd="0" parTransId="{A9CE8384-D822-4F42-83C9-D84E2E20D06D}" sibTransId="{3B5460BC-443C-4415-9C3E-142DE86A2DE0}"/>
    <dgm:cxn modelId="{A2C3853D-BCEA-4D8B-927A-A2AA1C551064}" type="presOf" srcId="{C493749B-CB49-4BF8-99B5-5DF775522E0A}" destId="{A4A4286B-5416-4DEC-8875-CE4E9C30D4D5}" srcOrd="0" destOrd="0" presId="urn:microsoft.com/office/officeart/2005/8/layout/list1"/>
    <dgm:cxn modelId="{E628A81A-F7B3-4C01-A31D-3DE1F3D36CFC}" srcId="{567FE553-BDDB-45D1-BB00-07937CDB8900}" destId="{4570133F-6ECD-422E-A675-EA08A319FEA9}" srcOrd="0" destOrd="0" parTransId="{D862797B-4D13-4F2A-BA52-C3759B3DF8CD}" sibTransId="{64425C0B-51FA-40D7-8C2F-F07A971D9505}"/>
    <dgm:cxn modelId="{35DAE1D6-BB81-4144-9935-FFEE40C2425B}" type="presParOf" srcId="{7B35FF5C-4C8E-4C12-B153-774A2475D1EB}" destId="{DB1597DA-5826-43CA-BB06-E7D50A3BB1EA}" srcOrd="0" destOrd="0" presId="urn:microsoft.com/office/officeart/2005/8/layout/list1"/>
    <dgm:cxn modelId="{D34DCB49-C803-45FB-BD49-249FDD28635B}" type="presParOf" srcId="{DB1597DA-5826-43CA-BB06-E7D50A3BB1EA}" destId="{B4486EC7-05CF-4D24-95B1-C82A482BE546}" srcOrd="0" destOrd="0" presId="urn:microsoft.com/office/officeart/2005/8/layout/list1"/>
    <dgm:cxn modelId="{94AD3C27-2783-48E2-9B70-6C0FD5D4CDB5}" type="presParOf" srcId="{DB1597DA-5826-43CA-BB06-E7D50A3BB1EA}" destId="{180BA8A9-15CE-49A9-A101-8517F1B2036C}" srcOrd="1" destOrd="0" presId="urn:microsoft.com/office/officeart/2005/8/layout/list1"/>
    <dgm:cxn modelId="{F6EF17D4-E9FD-4A52-8164-999B1A9877FB}" type="presParOf" srcId="{7B35FF5C-4C8E-4C12-B153-774A2475D1EB}" destId="{B7B5DCFB-9466-405D-AC4F-D74D5D09892F}" srcOrd="1" destOrd="0" presId="urn:microsoft.com/office/officeart/2005/8/layout/list1"/>
    <dgm:cxn modelId="{42219FE7-533E-46B9-9A95-B1088E8208AE}" type="presParOf" srcId="{7B35FF5C-4C8E-4C12-B153-774A2475D1EB}" destId="{C001A39E-2BE2-42F9-952B-42EB9DDB2402}" srcOrd="2" destOrd="0" presId="urn:microsoft.com/office/officeart/2005/8/layout/list1"/>
    <dgm:cxn modelId="{3DE31420-0548-4DD4-93CA-15F34FC436C7}" type="presParOf" srcId="{7B35FF5C-4C8E-4C12-B153-774A2475D1EB}" destId="{D9CB8351-E3F6-4832-99F3-88F2EA0964E5}" srcOrd="3" destOrd="0" presId="urn:microsoft.com/office/officeart/2005/8/layout/list1"/>
    <dgm:cxn modelId="{9CAC0921-E886-4DB9-8585-754D502FA94E}" type="presParOf" srcId="{7B35FF5C-4C8E-4C12-B153-774A2475D1EB}" destId="{AC5F6D75-E05A-43A4-942D-B93B09133371}" srcOrd="4" destOrd="0" presId="urn:microsoft.com/office/officeart/2005/8/layout/list1"/>
    <dgm:cxn modelId="{CD72FFD0-C80A-441F-88C2-8F2F1780B443}" type="presParOf" srcId="{AC5F6D75-E05A-43A4-942D-B93B09133371}" destId="{F8CC22CB-ED14-44BE-BA44-4B6ECE44084E}" srcOrd="0" destOrd="0" presId="urn:microsoft.com/office/officeart/2005/8/layout/list1"/>
    <dgm:cxn modelId="{83107579-D087-4DC9-9BEE-DD12DD558B0E}" type="presParOf" srcId="{AC5F6D75-E05A-43A4-942D-B93B09133371}" destId="{B5DB3B61-9AB5-4042-809D-FDB92AE95D21}" srcOrd="1" destOrd="0" presId="urn:microsoft.com/office/officeart/2005/8/layout/list1"/>
    <dgm:cxn modelId="{38E694A0-4563-4E17-A847-F9EC1557B256}" type="presParOf" srcId="{7B35FF5C-4C8E-4C12-B153-774A2475D1EB}" destId="{D4352BEF-0CF6-47BE-9257-C14482042791}" srcOrd="5" destOrd="0" presId="urn:microsoft.com/office/officeart/2005/8/layout/list1"/>
    <dgm:cxn modelId="{FB90FFAC-04F8-4966-83FF-0711087B6CE7}" type="presParOf" srcId="{7B35FF5C-4C8E-4C12-B153-774A2475D1EB}" destId="{208F0258-6176-4883-ACF4-1E5D8B7014B1}" srcOrd="6" destOrd="0" presId="urn:microsoft.com/office/officeart/2005/8/layout/list1"/>
    <dgm:cxn modelId="{C796932B-AC66-4B62-B3FB-E20B7A232EB7}" type="presParOf" srcId="{7B35FF5C-4C8E-4C12-B153-774A2475D1EB}" destId="{EA68508A-284F-4EEE-A29D-83596D9E96E6}" srcOrd="7" destOrd="0" presId="urn:microsoft.com/office/officeart/2005/8/layout/list1"/>
    <dgm:cxn modelId="{BEB8C62A-7BB9-4BF0-AE37-B005A5E350C1}" type="presParOf" srcId="{7B35FF5C-4C8E-4C12-B153-774A2475D1EB}" destId="{FFE60074-B11B-4766-8930-713D84819627}" srcOrd="8" destOrd="0" presId="urn:microsoft.com/office/officeart/2005/8/layout/list1"/>
    <dgm:cxn modelId="{290C9023-EB27-4FB3-A258-6B71AB58D5A7}" type="presParOf" srcId="{FFE60074-B11B-4766-8930-713D84819627}" destId="{1CDCB92D-6F37-4797-9398-405878F04879}" srcOrd="0" destOrd="0" presId="urn:microsoft.com/office/officeart/2005/8/layout/list1"/>
    <dgm:cxn modelId="{EFB8DCAF-C1E6-494E-A7E1-EB7A99FE452D}" type="presParOf" srcId="{FFE60074-B11B-4766-8930-713D84819627}" destId="{0F1F0402-6FD5-4660-A88E-D684A5460179}" srcOrd="1" destOrd="0" presId="urn:microsoft.com/office/officeart/2005/8/layout/list1"/>
    <dgm:cxn modelId="{309430B2-ADFF-4F5D-A14F-A19084473928}" type="presParOf" srcId="{7B35FF5C-4C8E-4C12-B153-774A2475D1EB}" destId="{198F418B-0E4E-4E61-96EA-0F8DE2762BF2}" srcOrd="9" destOrd="0" presId="urn:microsoft.com/office/officeart/2005/8/layout/list1"/>
    <dgm:cxn modelId="{96DDFAF6-5368-4E55-AD04-832C2EA97D65}" type="presParOf" srcId="{7B35FF5C-4C8E-4C12-B153-774A2475D1EB}" destId="{34336481-7515-4B05-8969-54E9ABA0F1BE}" srcOrd="10" destOrd="0" presId="urn:microsoft.com/office/officeart/2005/8/layout/list1"/>
    <dgm:cxn modelId="{02CBFE47-2596-4E3D-B380-F76FE9D98305}" type="presParOf" srcId="{7B35FF5C-4C8E-4C12-B153-774A2475D1EB}" destId="{4AFA5397-C92F-46C2-8B2C-0FAE474C2751}" srcOrd="11" destOrd="0" presId="urn:microsoft.com/office/officeart/2005/8/layout/list1"/>
    <dgm:cxn modelId="{5294E2F2-B3DD-403E-831B-1B5DB30BF868}" type="presParOf" srcId="{7B35FF5C-4C8E-4C12-B153-774A2475D1EB}" destId="{DA9D3CC9-D2AD-424B-B24C-01DBFE4E9FEA}" srcOrd="12" destOrd="0" presId="urn:microsoft.com/office/officeart/2005/8/layout/list1"/>
    <dgm:cxn modelId="{9F3DF1D1-738A-4B00-8475-F936923FA860}" type="presParOf" srcId="{DA9D3CC9-D2AD-424B-B24C-01DBFE4E9FEA}" destId="{D7F8E607-6EFB-445F-8FEC-5740B8F67AE6}" srcOrd="0" destOrd="0" presId="urn:microsoft.com/office/officeart/2005/8/layout/list1"/>
    <dgm:cxn modelId="{A585AEB0-F202-43AB-935E-F1427311813B}" type="presParOf" srcId="{DA9D3CC9-D2AD-424B-B24C-01DBFE4E9FEA}" destId="{9D07FA1D-BBB6-486C-9BDC-23CA86A4D539}" srcOrd="1" destOrd="0" presId="urn:microsoft.com/office/officeart/2005/8/layout/list1"/>
    <dgm:cxn modelId="{3DC740AD-A537-4BC6-AB73-4D8311D5C726}" type="presParOf" srcId="{7B35FF5C-4C8E-4C12-B153-774A2475D1EB}" destId="{481C150F-3C32-447C-8193-D9BBC09D5E96}" srcOrd="13" destOrd="0" presId="urn:microsoft.com/office/officeart/2005/8/layout/list1"/>
    <dgm:cxn modelId="{3EA1387E-ED96-470D-9DC2-E62EA81796AB}" type="presParOf" srcId="{7B35FF5C-4C8E-4C12-B153-774A2475D1EB}" destId="{A4A4286B-5416-4DEC-8875-CE4E9C30D4D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1A39E-2BE2-42F9-952B-42EB9DDB2402}">
      <dsp:nvSpPr>
        <dsp:cNvPr id="0" name=""/>
        <dsp:cNvSpPr/>
      </dsp:nvSpPr>
      <dsp:spPr>
        <a:xfrm>
          <a:off x="0" y="263033"/>
          <a:ext cx="3758821" cy="4536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1726" tIns="166624" rIns="291726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Hasta 1 </a:t>
          </a:r>
          <a:r>
            <a:rPr lang="es-MX" sz="1400" kern="120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Mdp</a:t>
          </a:r>
          <a:endParaRPr lang="es-MX" sz="1400" kern="12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263033"/>
        <a:ext cx="3758821" cy="453600"/>
      </dsp:txXfrm>
    </dsp:sp>
    <dsp:sp modelId="{180BA8A9-15CE-49A9-A101-8517F1B2036C}">
      <dsp:nvSpPr>
        <dsp:cNvPr id="0" name=""/>
        <dsp:cNvSpPr/>
      </dsp:nvSpPr>
      <dsp:spPr>
        <a:xfrm>
          <a:off x="187941" y="86792"/>
          <a:ext cx="2631174" cy="294321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452" tIns="0" rIns="99452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Capital de Trabajo</a:t>
          </a:r>
          <a:endParaRPr lang="es-MX" sz="1400" b="1" kern="1200" dirty="0"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202309" y="101160"/>
        <a:ext cx="2602438" cy="265585"/>
      </dsp:txXfrm>
    </dsp:sp>
    <dsp:sp modelId="{208F0258-6176-4883-ACF4-1E5D8B7014B1}">
      <dsp:nvSpPr>
        <dsp:cNvPr id="0" name=""/>
        <dsp:cNvSpPr/>
      </dsp:nvSpPr>
      <dsp:spPr>
        <a:xfrm>
          <a:off x="0" y="1123498"/>
          <a:ext cx="3758821" cy="4536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1726" tIns="166624" rIns="291726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Hasta 20 </a:t>
          </a:r>
          <a:r>
            <a:rPr lang="es-MX" sz="1400" kern="120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Mdp</a:t>
          </a:r>
          <a:endParaRPr lang="es-MX" sz="1400" kern="12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1123498"/>
        <a:ext cx="3758821" cy="453600"/>
      </dsp:txXfrm>
    </dsp:sp>
    <dsp:sp modelId="{B5DB3B61-9AB5-4042-809D-FDB92AE95D21}">
      <dsp:nvSpPr>
        <dsp:cNvPr id="0" name=""/>
        <dsp:cNvSpPr/>
      </dsp:nvSpPr>
      <dsp:spPr>
        <a:xfrm>
          <a:off x="187757" y="759833"/>
          <a:ext cx="2628605" cy="481745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452" tIns="0" rIns="99452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Mandato Electrónico</a:t>
          </a:r>
          <a:endParaRPr lang="es-MX" sz="1400" b="1" kern="1200" dirty="0"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211274" y="783350"/>
        <a:ext cx="2581571" cy="434711"/>
      </dsp:txXfrm>
    </dsp:sp>
    <dsp:sp modelId="{34336481-7515-4B05-8969-54E9ABA0F1BE}">
      <dsp:nvSpPr>
        <dsp:cNvPr id="0" name=""/>
        <dsp:cNvSpPr/>
      </dsp:nvSpPr>
      <dsp:spPr>
        <a:xfrm>
          <a:off x="0" y="1876161"/>
          <a:ext cx="3758821" cy="4536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1726" tIns="166624" rIns="291726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Hasta 250 </a:t>
          </a:r>
          <a:r>
            <a:rPr lang="es-MX" sz="1400" kern="120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Mdp</a:t>
          </a:r>
          <a:endParaRPr lang="es-MX" sz="1400" kern="12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1876161"/>
        <a:ext cx="3758821" cy="453600"/>
      </dsp:txXfrm>
    </dsp:sp>
    <dsp:sp modelId="{0F1F0402-6FD5-4660-A88E-D684A5460179}">
      <dsp:nvSpPr>
        <dsp:cNvPr id="0" name=""/>
        <dsp:cNvSpPr/>
      </dsp:nvSpPr>
      <dsp:spPr>
        <a:xfrm>
          <a:off x="187941" y="1620298"/>
          <a:ext cx="2631174" cy="373942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452" tIns="0" rIns="99452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Cesión de Cobro</a:t>
          </a:r>
          <a:endParaRPr lang="es-MX" sz="1400" b="1" kern="1200" dirty="0"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206195" y="1638552"/>
        <a:ext cx="2594666" cy="337434"/>
      </dsp:txXfrm>
    </dsp:sp>
    <dsp:sp modelId="{A4A4286B-5416-4DEC-8875-CE4E9C30D4D5}">
      <dsp:nvSpPr>
        <dsp:cNvPr id="0" name=""/>
        <dsp:cNvSpPr/>
      </dsp:nvSpPr>
      <dsp:spPr>
        <a:xfrm>
          <a:off x="0" y="2635833"/>
          <a:ext cx="3758821" cy="453600"/>
        </a:xfrm>
        <a:prstGeom prst="rect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1726" tIns="166624" rIns="291726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Hasta 250 </a:t>
          </a:r>
          <a:r>
            <a:rPr lang="es-MX" sz="1400" kern="120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Mdp</a:t>
          </a:r>
          <a:endParaRPr lang="es-MX" sz="1400" kern="12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2635833"/>
        <a:ext cx="3758821" cy="453600"/>
      </dsp:txXfrm>
    </dsp:sp>
    <dsp:sp modelId="{9D07FA1D-BBB6-486C-9BDC-23CA86A4D539}">
      <dsp:nvSpPr>
        <dsp:cNvPr id="0" name=""/>
        <dsp:cNvSpPr/>
      </dsp:nvSpPr>
      <dsp:spPr>
        <a:xfrm>
          <a:off x="187941" y="2372961"/>
          <a:ext cx="2631174" cy="380952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452" tIns="0" rIns="99452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Cartas de Crédito</a:t>
          </a:r>
          <a:endParaRPr lang="es-MX" sz="1400" b="1" kern="1200" dirty="0"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206538" y="2391558"/>
        <a:ext cx="2593980" cy="343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image" Target="../media/image48.wmf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027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6AC6FC-4E5B-4607-BA16-AAD442891C5E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027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3F81E4-EB22-45E6-86F3-59FEFD3249B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67321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027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A20766E-D5F4-4176-A540-D1DBE434F768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6421" y="4416510"/>
            <a:ext cx="5485158" cy="418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027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F388AA-4DA9-4A76-A988-9BAA6050026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964355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6D8A9E-0716-4FDE-97BE-06BD3B10E765}" type="slidenum">
              <a:rPr lang="es-MX" smtClean="0"/>
              <a:pPr>
                <a:defRPr/>
              </a:pPr>
              <a:t>1</a:t>
            </a:fld>
            <a:endParaRPr lang="es-MX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2DFF2C-3848-4511-B4C8-3086D3F8AFFB}" type="slidenum">
              <a:rPr lang="es-MX" smtClean="0"/>
              <a:pPr>
                <a:defRPr/>
              </a:pPr>
              <a:t>47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97251A-568F-415F-AFFF-0D793AD29A7D}" type="slidenum">
              <a:rPr lang="es-MX" smtClean="0"/>
              <a:pPr>
                <a:defRPr/>
              </a:pPr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344" y="127173"/>
            <a:ext cx="4584015" cy="348615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9E84A9-83E6-4B6F-A182-B18ACA31535D}" type="slidenum">
              <a:rPr lang="es-MX" smtClean="0"/>
              <a:pPr>
                <a:defRPr/>
              </a:pPr>
              <a:t>8</a:t>
            </a:fld>
            <a:endParaRPr lang="es-MX" dirty="0"/>
          </a:p>
        </p:txBody>
      </p:sp>
      <p:sp>
        <p:nvSpPr>
          <p:cNvPr id="36867" name="4 Marcador de notas"/>
          <p:cNvSpPr>
            <a:spLocks noGrp="1"/>
          </p:cNvSpPr>
          <p:nvPr/>
        </p:nvSpPr>
        <p:spPr bwMode="auto">
          <a:xfrm>
            <a:off x="686427" y="4416108"/>
            <a:ext cx="5485146" cy="418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6EEBAE-9F47-431C-86E7-3E19C821C8CC}" type="slidenum">
              <a:rPr lang="es-MX" smtClean="0"/>
              <a:pPr>
                <a:defRPr/>
              </a:pPr>
              <a:t>21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  <p:sp>
        <p:nvSpPr>
          <p:cNvPr id="71684" name="3 Marcador de número de diapositiva"/>
          <p:cNvSpPr txBox="1">
            <a:spLocks noGrp="1"/>
          </p:cNvSpPr>
          <p:nvPr/>
        </p:nvSpPr>
        <p:spPr bwMode="auto">
          <a:xfrm>
            <a:off x="3884027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/>
          <a:lstStyle/>
          <a:p>
            <a:pPr algn="r"/>
            <a:fld id="{3453EF56-B497-4C65-9D4E-B64D91A59ECF}" type="slidenum">
              <a:rPr lang="es-MX" sz="1200"/>
              <a:pPr algn="r"/>
              <a:t>22</a:t>
            </a:fld>
            <a:endParaRPr lang="es-MX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2DFF2C-3848-4511-B4C8-3086D3F8AFFB}" type="slidenum">
              <a:rPr lang="es-MX" smtClean="0"/>
              <a:pPr>
                <a:defRPr/>
              </a:pPr>
              <a:t>23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6488" y="696913"/>
            <a:ext cx="4648200" cy="3487737"/>
          </a:xfrm>
          <a:ln/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94AC24-28FC-49AD-BF78-A4D06E63B021}" type="slidenum">
              <a:rPr lang="es-MX" smtClean="0"/>
              <a:pPr/>
              <a:t>28</a:t>
            </a:fld>
            <a:endParaRPr lang="es-MX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556493-9A6C-4259-9B6D-8A3C16673F55}" type="slidenum">
              <a:rPr lang="es-MX" smtClean="0"/>
              <a:pPr>
                <a:defRPr/>
              </a:pPr>
              <a:t>32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DE0674-E341-4051-9AC0-218A4001010B}" type="slidenum">
              <a:rPr lang="es-MX" smtClean="0"/>
              <a:pPr>
                <a:defRPr/>
              </a:pPr>
              <a:t>45</a:t>
            </a:fld>
            <a:endParaRPr lang="es-MX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766EE-4927-44B6-BAAC-0C8B63359B56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ACD5-8840-4C4D-BB3A-5FC547335F8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69F9E-808B-40D3-963B-863CF796F8E5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85E98-FE4F-4E34-9B2E-BF67C738C3E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42EB7-2CF4-41F2-9D1E-E64555C973F0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C85DC-977A-43D7-B9AE-AEFF58A8A5D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13 Marcador de texto"/>
          <p:cNvSpPr>
            <a:spLocks noGrp="1"/>
          </p:cNvSpPr>
          <p:nvPr>
            <p:ph type="body" sz="quarter" idx="10"/>
          </p:nvPr>
        </p:nvSpPr>
        <p:spPr>
          <a:xfrm>
            <a:off x="500063" y="1000108"/>
            <a:ext cx="8215312" cy="5357850"/>
          </a:xfrm>
        </p:spPr>
        <p:txBody>
          <a:bodyPr>
            <a:normAutofit/>
          </a:bodyPr>
          <a:lstStyle>
            <a:lvl1pPr algn="just">
              <a:defRPr sz="2000" b="0"/>
            </a:lvl1pPr>
            <a:lvl2pPr algn="just">
              <a:defRPr sz="2000"/>
            </a:lvl2pPr>
            <a:lvl3pPr algn="just">
              <a:defRPr sz="2000"/>
            </a:lvl3pPr>
            <a:lvl4pPr algn="just">
              <a:defRPr sz="2000"/>
            </a:lvl4pPr>
            <a:lvl5pPr algn="just">
              <a:defRPr sz="20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3E390FE-6C9C-403F-9A49-30603A2434F3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394D1-0758-4E7D-8E9C-CD18747E80D7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F8190-2DCE-40DE-A53F-376AF611FF5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551F0-6700-4BC4-A151-687EC453D88D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0E4-6428-4FAF-B270-D0BDD16804D5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57F68-1BB9-4492-8850-DCA444CF9465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D7B82-E51E-43F3-B0F8-96A6EEC19A3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D613E-EF04-4FE9-BFFB-B5D380E8DD7C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B71A3-F867-4A69-AA5C-F555B6258CD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D0C6-14CF-4EAD-97FF-3EF92183DD2D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22936-B858-4239-97F4-199CB2CE05E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B198A-CBD8-4F50-AAD0-AE198268580D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80895-ACA8-49D8-9EBF-2441E3B6B2F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DE24E-DB63-47EB-846B-EA98A71E8904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4829F-408F-4517-B288-5912EEB5C1B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73EB-86BD-4BC0-AEC9-3CF338A7E607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2C71A-940F-4D39-A531-749FBB11027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FE446C-6CE6-4FCD-8F05-9F9A80616BE9}" type="datetimeFigureOut">
              <a:rPr lang="es-MX"/>
              <a:pPr>
                <a:defRPr/>
              </a:pPr>
              <a:t>28/06/2011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7624B1-ABDB-47E9-BB8D-3475FD9681C3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067550" y="6705600"/>
            <a:ext cx="2076450" cy="793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s-ES"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8216900" y="6465888"/>
            <a:ext cx="533400" cy="381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650E75B-5F97-4EC6-845D-DACF718B848B}" type="slidenum">
              <a:rPr lang="es-ES" sz="140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1400" dirty="0">
              <a:cs typeface="+mn-cs"/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0" y="928688"/>
            <a:ext cx="6072188" cy="1587"/>
          </a:xfrm>
          <a:prstGeom prst="line">
            <a:avLst/>
          </a:prstGeom>
          <a:ln w="28575">
            <a:solidFill>
              <a:srgbClr val="2015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100013" y="979488"/>
            <a:ext cx="6072187" cy="1587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62" r:id="rId12"/>
    <p:sldLayoutId id="21474837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http://www.google.com/imgres?imgurl=http://i2.esmas.com/2008/11/25/22532/alumno-de-escuela-en-mexico370x270.jpg&amp;imgrefurl=http://www2.esmas.com/m/26412&amp;usg=__aqfIDbs2Bmmga10I5AIR88S68eQ=&amp;h=270&amp;w=370&amp;sz=83&amp;hl=es&amp;start=76&amp;zoom=1&amp;itbs=1&amp;tbnid=cd7jy2Vzf3OJFM:&amp;tbnh=89&amp;tbnw=122&amp;prev=/images?q=escuela+mexico&amp;start=60&amp;hl=es&amp;sa=N&amp;gbv=2&amp;ndsp=20&amp;tbs=isch:1&amp;ei=zMJrTa2vLIS8lQf2u6SDAg" TargetMode="External"/><Relationship Id="rId3" Type="http://schemas.openxmlformats.org/officeDocument/2006/relationships/hyperlink" Target="http://www.google.com/imgres?imgurl=http://2.bp.blogspot.com/_wtCVGNi00jQ/TMUYRamQKqI/AAAAAAAACB0/uMfKJdgSbqU/s1600/presupuesto.jpg&amp;imgrefurl=http://estrategiaspersonales.blogspot.com/2010/10/hacer-un-presupuesto-personal.html&amp;usg=__mmB74VFXLfa1RFB5NS6fn6JKr0g=&amp;h=293&amp;w=390&amp;sz=16&amp;hl=es&amp;start=1&amp;zoom=1&amp;itbs=1&amp;tbnid=zyyuuhBDumXKsM:&amp;tbnh=92&amp;tbnw=123&amp;prev=/images?q=Presupuesto&amp;hl=es&amp;gbv=2&amp;tbs=isch:1&amp;ei=scBrTZjpFcT6lwf8_ayCAg" TargetMode="External"/><Relationship Id="rId7" Type="http://schemas.openxmlformats.org/officeDocument/2006/relationships/hyperlink" Target="http://www.google.com/imgres?imgurl=http://www.cnnexpansion.com/media/2010/01/14/calificadoralupaeu.jpg&amp;imgrefurl=http://www.cnnexpansion.com/presupuesto-2011/2010/09/21/en-suspenso-calificacion-de-mexico&amp;usg=__jDGvl3KY15fLQorHlhcxhQUqe00=&amp;h=230&amp;w=328&amp;sz=15&amp;hl=es&amp;start=60&amp;zoom=1&amp;itbs=1&amp;tbnid=wib2-YA_GWWshM:&amp;tbnh=83&amp;tbnw=118&amp;prev=/images?q=PEF+mexico&amp;start=40&amp;hl=es&amp;sa=N&amp;gbv=2&amp;ndsp=20&amp;tbs=isch:1&amp;ei=a8FrTYaNAoG0lQeR_tGBAg" TargetMode="External"/><Relationship Id="rId12" Type="http://schemas.openxmlformats.org/officeDocument/2006/relationships/image" Target="../media/image9.jpeg"/><Relationship Id="rId2" Type="http://schemas.openxmlformats.org/officeDocument/2006/relationships/image" Target="../media/image4.png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hyperlink" Target="http://www.google.com/imgres?imgurl=http://provinciamargamarga.bligoo.com/media/users/3/190223/images/public/19569/fachada_urgencias_hospital_886356324.jpg?v=1277898092938&amp;imgrefurl=http://provinciamargamarga.bligoo.com/?page=2&amp;usg=__va_vSicAPbuSeBoEInhwK35Grks=&amp;h=314&amp;w=350&amp;sz=20&amp;hl=es&amp;start=7&amp;zoom=1&amp;itbs=1&amp;tbnid=jmsNjqdg0Lf1MM:&amp;tbnh=108&amp;tbnw=120&amp;prev=/images?q=hospital&amp;hl=es&amp;gbv=2&amp;tbs=isch:1&amp;ei=OMJrTYPKJsWblgfy-uWBAg" TargetMode="External"/><Relationship Id="rId5" Type="http://schemas.openxmlformats.org/officeDocument/2006/relationships/hyperlink" Target="http://www.google.com/imgres?imgurl=http://www.panoramadiario.com/uploads/pics/Mexico__bandera_18.jpg&amp;imgrefurl=http://www.panoramadiario.com/internacional/articulo/articulo//mexico-manifiesta-indignacion-por-muerte-inmigrante-por-agentes-eeuu/categoria/33/?no_cache=1&amp;usg=__f4D3A2b7_PtmLDSyvTJJOjuNilk=&amp;h=285&amp;w=400&amp;sz=40&amp;hl=es&amp;start=10&amp;zoom=1&amp;itbs=1&amp;tbnid=lW1ypNiaMSoPeM:&amp;tbnh=88&amp;tbnw=124&amp;prev=/images?q=gobierno+m%C3%A9xico&amp;hl=es&amp;gbv=2&amp;tbs=isch:1&amp;ei=5sBrTb2_IYaglAe62vGBAg" TargetMode="External"/><Relationship Id="rId15" Type="http://schemas.openxmlformats.org/officeDocument/2006/relationships/hyperlink" Target="http://www.google.com/imgres?imgurl=http://farm4.static.flickr.com/3439/3894371797_e9ef51f0d2_b.jpg&amp;imgrefurl=http://www.skyscrapercity.com/showthread.php?t=479199&amp;page=7&amp;usg=__2V4lsNvX3CJA5zKH2X-dSgaZVgU=&amp;h=768&amp;w=1024&amp;sz=436&amp;hl=es&amp;start=18&amp;zoom=1&amp;itbs=1&amp;tbnid=knJbzaNQMPRbGM:&amp;tbnh=113&amp;tbnw=150&amp;prev=/images?q=puente+mexico&amp;hl=es&amp;gbv=2&amp;tbs=isch:1&amp;ei=_MJrTcC0McOAlAepzq2EAg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hyperlink" Target="http://www.google.com/imgres?imgurl=http://www.arqhys.com/contenidos/imagenes/Construccion%20y%20crecimiento%20economico%20en%20Peru.jpg&amp;imgrefurl=http://www.arqhys.com/contenidos/construccion-crecimiento-peru.html&amp;usg=__2BeEu6RPwzDXJ3D0891Rr2ILjsM=&amp;h=336&amp;w=480&amp;sz=39&amp;hl=es&amp;start=47&amp;zoom=1&amp;itbs=1&amp;tbnid=RbfOePKd8smKmM:&amp;tbnh=90&amp;tbnw=129&amp;prev=/images?q=crecimiento+economico&amp;start=40&amp;hl=es&amp;sa=N&amp;gbv=2&amp;ndsp=20&amp;tbs=isch:1&amp;ei=8MFrTeqKNYWdlgey3N2BAg" TargetMode="External"/><Relationship Id="rId1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mx/imgres?imgurl=http://www.noticiaszonacentro.com.mx/portal/images/stories/26marzo10/19.-secreta%20economia.jpg&amp;imgrefurl=http://www.noticiaszonacentro.com.mx/portal/index.php?limitstart=1168&amp;usg=__r8p0VGZs5uDwTjuPqAD0mhWRBC8=&amp;h=173&amp;w=258&amp;sz=28&amp;hl=es&amp;start=2&amp;um=1&amp;itbs=1&amp;tbnid=VTU0JxOpvNnPYM:&amp;tbnh=75&amp;tbnw=112&amp;prev=/images?q=secretaria+de+economia&amp;um=1&amp;hl=es&amp;rlz=1R2ADRA_esMX352&amp;tbs=isch:1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oogle.com.mx/imgres?imgurl=http://www.ohboymexico.com/banorte.gif&amp;imgrefurl=http://www.ohboymexico.com/BAYESTAS-CROSSBOWS.htm&amp;usg=__9TZDr6LgJZAm0bUFgrbiuhrG3kM=&amp;h=84&amp;w=175&amp;sz=3&amp;hl=es&amp;start=28&amp;um=1&amp;itbs=1&amp;tbnid=O880Y2kCeA8foM:&amp;tbnh=48&amp;tbnw=100&amp;prev=/images?q=BANORTE&amp;start=20&amp;um=1&amp;hl=es&amp;sa=N&amp;rlz=1R2ADRA_esMX352&amp;ndsp=20&amp;tbs=isch:1" TargetMode="External"/><Relationship Id="rId5" Type="http://schemas.openxmlformats.org/officeDocument/2006/relationships/hyperlink" Target="http://www.google.com.mx/imgres?imgurl=http://www.sapal.gob.mx/transparencia/images/logo_banorte.gif&amp;imgrefurl=http://www.sapal.gob.mx/transparencia/?id=general&amp;usg=__dxdhU_eqxnq1-7BeXSClf_xACUk=&amp;h=100&amp;w=200&amp;sz=5&amp;hl=es&amp;start=6&amp;um=1&amp;itbs=1&amp;tbnid=to7eG1z7LLAZ3M:&amp;tbnh=52&amp;tbnw=104&amp;prev=/images?q=BANORTE&amp;um=1&amp;hl=es&amp;sa=N&amp;rlz=1R2ADRA_esMX352&amp;tbs=isch:1" TargetMode="External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hyperlink" Target="http://images.google.com.mx/imgres?imgurl=http://wds.org.in/ORGFunction/images/Sponsor/S031.jpg&amp;imgrefurl=http://wds.org.in/ORGFunction/DisplaySponsor.aspx?Sponsorid=31&amp;id=20&amp;content=World%20Dental%20Show&amp;usg=__XD_gw9iX0NY47jSWfUgtwdItZJM=&amp;h=285&amp;w=1360&amp;sz=56&amp;hl=es&amp;start=10&amp;sig2=fVhCuUTSWGW3UhF3UeUIHw&amp;um=1&amp;itbs=1&amp;tbnid=BIIXRpzhTe7DyM:&amp;tbnh=31&amp;tbnw=150&amp;prev=/images?q=colgate&amp;um=1&amp;hl=es&amp;sa=N&amp;rls=com.microsoft:es-mx:IE-SearchBox&amp;rlz=1I7WZPA_es&amp;tbs=isch:1&amp;ei=TjWRS8acHJPV8AbAs9z2BA" TargetMode="External"/><Relationship Id="rId39" Type="http://schemas.openxmlformats.org/officeDocument/2006/relationships/hyperlink" Target="http://images.google.com.mx/imgres?imgurl=http://www.saladeespera.org/ve/wordpress/wp-content/uploads/2007/11/noti_mabe.jpg&amp;imgrefurl=http://articulo.mercadolibre.com.ve/MLV-20164898-_JM&amp;usg=__BLKrADhs214_N_TWAh-w2NvLLI0=&amp;h=330&amp;w=420&amp;sz=13&amp;hl=es&amp;start=3&amp;sig2=rclf_TtvMOZN1uql3a1xLQ&amp;um=1&amp;itbs=1&amp;tbnid=KAu9dTNKg0IkdM:&amp;tbnh=98&amp;tbnw=125&amp;prev=/images?q=mabe&amp;um=1&amp;hl=es&amp;sa=N&amp;rls=com.microsoft:es-mx:IE-SearchBox&amp;rlz=1I7WZPA_es&amp;tbs=isch:1&amp;ei=yzaRS_HFEcem8AaS-cD2BA" TargetMode="External"/><Relationship Id="rId21" Type="http://schemas.openxmlformats.org/officeDocument/2006/relationships/image" Target="../media/image70.jpeg"/><Relationship Id="rId34" Type="http://schemas.openxmlformats.org/officeDocument/2006/relationships/image" Target="../media/image78.png"/><Relationship Id="rId42" Type="http://schemas.openxmlformats.org/officeDocument/2006/relationships/image" Target="../media/image84.jpeg"/><Relationship Id="rId47" Type="http://schemas.openxmlformats.org/officeDocument/2006/relationships/image" Target="../media/image88.wmf"/><Relationship Id="rId50" Type="http://schemas.openxmlformats.org/officeDocument/2006/relationships/oleObject" Target="../embeddings/oleObject7.bin"/><Relationship Id="rId55" Type="http://schemas.openxmlformats.org/officeDocument/2006/relationships/image" Target="../media/image89.jpeg"/><Relationship Id="rId63" Type="http://schemas.openxmlformats.org/officeDocument/2006/relationships/image" Target="../media/image93.jpeg"/><Relationship Id="rId68" Type="http://schemas.openxmlformats.org/officeDocument/2006/relationships/image" Target="../media/image96.jpeg"/><Relationship Id="rId76" Type="http://schemas.openxmlformats.org/officeDocument/2006/relationships/image" Target="../media/image101.jpeg"/><Relationship Id="rId7" Type="http://schemas.openxmlformats.org/officeDocument/2006/relationships/oleObject" Target="../embeddings/oleObject3.bin"/><Relationship Id="rId71" Type="http://schemas.openxmlformats.org/officeDocument/2006/relationships/hyperlink" Target="http://images.google.com.mx/imgres?imgurl=http://eldefe.com/wp-content/uploads/2009/07/infonavit-fovissste-800x393.jpg&amp;imgrefurl=http://eldefe.com/2009/07/08/infonavit-fovissste-creditos-conyugales/&amp;usg=__9IKQQCTnpIPyq7HTuWCuxTrXytY=&amp;h=393&amp;w=800&amp;sz=55&amp;hl=es&amp;start=2&amp;sig2=rA9zxCl104zQCzlMidMN-A&amp;um=1&amp;itbs=1&amp;tbnid=ZWZVqTqHvl-1FM:&amp;tbnh=70&amp;tbnw=143&amp;prev=/images?q=fovissste&amp;um=1&amp;hl=es&amp;rls=com.microsoft:es-mx:IE-SearchBox&amp;rlz=1I7WZPA_es&amp;tbs=isch:1&amp;ei=5jeRS-3vHonl8Qbz28ioBQ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png"/><Relationship Id="rId29" Type="http://schemas.openxmlformats.org/officeDocument/2006/relationships/hyperlink" Target="http://images.google.com.mx/imgres?imgurl=http://www.edelmanpr.nl/imgs/pressrom/companies/dupont_logo.jpg&amp;imgrefurl=http://www.taringa.net/posts/info/1725239/Cuando,-quien,-c%C3%B3mo-y-por-qu%C3%A9-se-ilegaliz%C3%B3-la-marihuana.html&amp;usg=__GG_J0CbXrP59fGIRP-GsfJvCaNM=&amp;h=275&amp;w=423&amp;sz=19&amp;hl=es&amp;start=2&amp;sig2=DeKJXYxubSSGVnvBNaP5rw&amp;um=1&amp;itbs=1&amp;tbnid=fq6ECfelrjCiMM:&amp;tbnh=82&amp;tbnw=126&amp;prev=/images?q=dupont&amp;um=1&amp;hl=es&amp;rls=com.microsoft:es-mx:IE-SearchBox&amp;rlz=1I7WZPA_es&amp;tbs=isch:1&amp;ei=hjWRS7v_Cs6Z8AbVp-WoBQ" TargetMode="External"/><Relationship Id="rId11" Type="http://schemas.openxmlformats.org/officeDocument/2006/relationships/image" Target="../media/image60.png"/><Relationship Id="rId24" Type="http://schemas.openxmlformats.org/officeDocument/2006/relationships/hyperlink" Target="http://images.google.com.mx/imgres?imgurl=http://www.avafx.com/res/Spanish/Dinero%20mail/oxxo.jpg&amp;imgrefurl=https://avafx.com/es/Forex/&amp;usg=__oVN6XAuBDs2v8HzwJkqmG81dvzQ=&amp;h=341&amp;w=679&amp;sz=141&amp;hl=es&amp;start=1&amp;sig2=u1D_jsDYPQqF8iYuNBxzOQ&amp;um=1&amp;itbs=1&amp;tbnid=BZZORoFVlRRekM:&amp;tbnh=70&amp;tbnw=139&amp;prev=/images?q=oxxo&amp;um=1&amp;hl=es&amp;sa=N&amp;rls=com.microsoft:es-mx:IE-SearchBox&amp;rlz=1I7WZPA_es&amp;tbs=isch:1&amp;ei=ITWRS76yJ5HS8QaNkun2BA" TargetMode="External"/><Relationship Id="rId32" Type="http://schemas.openxmlformats.org/officeDocument/2006/relationships/hyperlink" Target="http://images.google.com.mx/imgres?imgurl=http://www.thelightisgreen.com/VW%20logo_1.jpg&amp;imgrefurl=http://semaforoverde.wordpress.com/category/volkswagen/&amp;usg=__KIl8qB1o-oP2ZnSHmE3Fwi-u0ks=&amp;h=411&amp;w=400&amp;sz=46&amp;hl=es&amp;start=1&amp;sig2=mp1e3P0DgSE1Niq80bauow&amp;um=1&amp;itbs=1&amp;tbnid=uhzDSILrcH6KwM:&amp;tbnh=125&amp;tbnw=122&amp;prev=/images?q=vw&amp;um=1&amp;hl=es&amp;rls=com.microsoft:es-mx:IE-SearchBox&amp;rlz=1I7WZPA_es&amp;tbs=isch:1&amp;ei=4jWRS638IomZ8Abf5JSoBQ" TargetMode="External"/><Relationship Id="rId37" Type="http://schemas.openxmlformats.org/officeDocument/2006/relationships/image" Target="../media/image80.png"/><Relationship Id="rId40" Type="http://schemas.openxmlformats.org/officeDocument/2006/relationships/image" Target="../media/image82.jpeg"/><Relationship Id="rId45" Type="http://schemas.openxmlformats.org/officeDocument/2006/relationships/image" Target="../media/image86.jpeg"/><Relationship Id="rId53" Type="http://schemas.openxmlformats.org/officeDocument/2006/relationships/oleObject" Target="../embeddings/oleObject10.bin"/><Relationship Id="rId58" Type="http://schemas.openxmlformats.org/officeDocument/2006/relationships/hyperlink" Target="http://images.google.com.mx/imgres?imgurl=http://www.videod.com.mx/imagenes/imagvideos/ANIMACION%20GOBIERNO%20DE%20CAMPECHE.jpg&amp;imgrefurl=http://www.videod.com.mx/videos.html&amp;h=200&amp;w=300&amp;sz=8&amp;hl=es&amp;start=22&amp;tbnid=ChBzWo6JLIHaQM:&amp;tbnh=77&amp;tbnw=116&amp;prev=/images?q=campeche+gobierno&amp;start=18&amp;gbv=2&amp;ndsp=18&amp;hl=es&amp;sa=N" TargetMode="External"/><Relationship Id="rId66" Type="http://schemas.openxmlformats.org/officeDocument/2006/relationships/image" Target="../media/image95.jpeg"/><Relationship Id="rId74" Type="http://schemas.openxmlformats.org/officeDocument/2006/relationships/image" Target="../media/image100.jpeg"/><Relationship Id="rId79" Type="http://schemas.openxmlformats.org/officeDocument/2006/relationships/hyperlink" Target="http://images.google.com.mx/imgres?imgurl=http://www.grupo-siglo.com.mx/assets/images/siglo/Noticias/ENERO/gdf.jpg&amp;imgrefurl=http://www.grupo-siglo.com.mx/noticias/archivo.html&amp;usg=__-N-DWeNTVX-_iJflWHCYC-9NGO4=&amp;h=361&amp;w=402&amp;sz=15&amp;hl=es&amp;start=1&amp;sig2=yloPk_z1kL9SsZzKkidxFg&amp;um=1&amp;itbs=1&amp;tbnid=s2gQc_rMOEJglM:&amp;tbnh=111&amp;tbnw=124&amp;prev=/images?q=gdf&amp;um=1&amp;hl=es&amp;rls=com.microsoft:es-mx:IE-SearchBox&amp;rlz=1I7WZPA_es&amp;tbs=isch:1&amp;ei=zTiRS_XHHpTU8Qat3tWoBQ" TargetMode="External"/><Relationship Id="rId5" Type="http://schemas.openxmlformats.org/officeDocument/2006/relationships/image" Target="../media/image56.png"/><Relationship Id="rId61" Type="http://schemas.openxmlformats.org/officeDocument/2006/relationships/image" Target="../media/image92.jpeg"/><Relationship Id="rId82" Type="http://schemas.openxmlformats.org/officeDocument/2006/relationships/image" Target="../media/image104.jpe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76.png"/><Relationship Id="rId44" Type="http://schemas.openxmlformats.org/officeDocument/2006/relationships/image" Target="../media/image85.png"/><Relationship Id="rId52" Type="http://schemas.openxmlformats.org/officeDocument/2006/relationships/oleObject" Target="../embeddings/oleObject9.bin"/><Relationship Id="rId60" Type="http://schemas.openxmlformats.org/officeDocument/2006/relationships/hyperlink" Target="http://images.google.com.mx/imgres?imgurl=http://www.sierra-madre.com/gifs/clientes/logo_gob_guerrero_02.gif&amp;imgrefurl=http://www.sierra-madre.com/clientes.php?language=en&amp;osCsid=c37df4902f3f9a76d1bbbe3a68c2d08a&amp;h=160&amp;w=198&amp;sz=6&amp;hl=es&amp;start=108&amp;um=1&amp;tbnid=VG2OwWgdVBHnoM:&amp;tbnh=84&amp;tbnw=104&amp;prev=/images?q=guerrero+gobierno&amp;start=90&amp;gbv=2&amp;ndsp=18&amp;um=1&amp;hl=es&amp;sa=N" TargetMode="External"/><Relationship Id="rId65" Type="http://schemas.openxmlformats.org/officeDocument/2006/relationships/hyperlink" Target="http://images.google.com.mx/imgres?imgurl=http://www.chein.com.mx/images/experiencia/michoacan.jpg&amp;imgrefurl=http://www.chein.com.mx/experiencia/desarrollados.php&amp;h=88&amp;w=134&amp;sz=4&amp;hl=es&amp;start=2&amp;um=1&amp;tbnid=uUHrG8nYRxrdmM:&amp;tbnh=60&amp;tbnw=92&amp;prev=/images?q=gobierno+michoacan&amp;um=1&amp;hl=es&amp;sa=N" TargetMode="External"/><Relationship Id="rId73" Type="http://schemas.openxmlformats.org/officeDocument/2006/relationships/hyperlink" Target="http://images.google.com.mx/imgres?imgurl=http://www.difasign.com/IMAGEN/CAPUFE.gif&amp;imgrefurl=http://www.difasign.com/BIENVENIDOS1.html&amp;usg=__6WsXWibQl-jct2eURtel-xKwQVY=&amp;h=400&amp;w=1213&amp;sz=33&amp;hl=es&amp;start=1&amp;sig2=hFlrxwHy3QwsDdCY4c6xqA&amp;um=1&amp;itbs=1&amp;tbnid=A7I2PGDS13KDLM:&amp;tbnh=49&amp;tbnw=150&amp;prev=/images?q=capufe&amp;um=1&amp;hl=es&amp;rls=com.microsoft:es-mx:IE-SearchBox&amp;rlz=1I7WZPA_es&amp;tbs=isch:1&amp;ei=LTiRS5WzF5Kk8QaivrWoBQ" TargetMode="External"/><Relationship Id="rId78" Type="http://schemas.openxmlformats.org/officeDocument/2006/relationships/image" Target="../media/image102.jpeg"/><Relationship Id="rId81" Type="http://schemas.openxmlformats.org/officeDocument/2006/relationships/hyperlink" Target="http://images.google.com.mx/imgres?imgurl=http://www.carasa.com.mx/images/logos/LOGOCHIHUAHUA.jpg&amp;imgrefurl=http://www.salvacentrum.com.mx/Subastas/AERONAVESCHIHUAHUA.ASP&amp;h=190&amp;w=420&amp;sz=48&amp;hl=es&amp;start=14&amp;um=1&amp;tbnid=FCON-CR5cznPmM:&amp;tbnh=57&amp;tbnw=125&amp;prev=/images?q=chihuahua+gobierno&amp;um=1&amp;hl=es" TargetMode="External"/><Relationship Id="rId4" Type="http://schemas.openxmlformats.org/officeDocument/2006/relationships/hyperlink" Target="http://www.walmartmexico.com.mx/index.html" TargetMode="External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hyperlink" Target="http://images.google.com.mx/imgres?imgurl=http://ferretodo.comze.com/legalweb/imagenes/Rotoplas.jpg&amp;imgrefurl=http://ferretodo.comze.com/legalweb/imagenes/&amp;usg=__GEfTfzizjfXmARcwlq1Ie1yk2yk=&amp;h=150&amp;w=150&amp;sz=5&amp;hl=es&amp;start=4&amp;sig2=YX35Bb09KtXCLGE8A5UqGQ&amp;um=1&amp;itbs=1&amp;tbnid=aYMWVaiwUkyEKM:&amp;tbnh=96&amp;tbnw=96&amp;prev=/images?q=rotoplas&amp;um=1&amp;hl=es&amp;rls=com.microsoft:es-mx:IE-SearchBox&amp;rlz=1I7WZPA_es&amp;tbs=isch:1&amp;ei=dzSRS82wNpLp8Qb599SoBQ" TargetMode="External"/><Relationship Id="rId27" Type="http://schemas.openxmlformats.org/officeDocument/2006/relationships/image" Target="../media/image73.jpeg"/><Relationship Id="rId30" Type="http://schemas.openxmlformats.org/officeDocument/2006/relationships/image" Target="../media/image75.jpeg"/><Relationship Id="rId35" Type="http://schemas.openxmlformats.org/officeDocument/2006/relationships/hyperlink" Target="http://images.google.com.mx/imgres?imgurl=http://www.profimatica.es/blog/wp-content/uploads/2009/12/kodak-logo.jpg&amp;imgrefurl=http://www.profimatica.es/blog/&amp;usg=__ObRDxCZRlL-dk1Q5zOeF9Nw6Cwk=&amp;h=551&amp;w=615&amp;sz=27&amp;hl=es&amp;start=1&amp;sig2=kMWGKOimAvcQBGSdNFAVfw&amp;um=1&amp;itbs=1&amp;tbnid=kutvAxyLDGvsCM:&amp;tbnh=122&amp;tbnw=136&amp;prev=/images?q=kodak&amp;um=1&amp;hl=es&amp;rls=com.microsoft:es-mx:IE-SearchBox&amp;rlz=1I7WZPA_es&amp;tbs=isch:1&amp;ei=MDaRS7rlHYeX8Aal-ZGoBQ" TargetMode="External"/><Relationship Id="rId43" Type="http://schemas.openxmlformats.org/officeDocument/2006/relationships/hyperlink" Target="https://cadenas.nafin.com.mx/nafin/20secure/login.jsp?iNoEpo=230" TargetMode="External"/><Relationship Id="rId48" Type="http://schemas.openxmlformats.org/officeDocument/2006/relationships/oleObject" Target="../embeddings/oleObject5.bin"/><Relationship Id="rId56" Type="http://schemas.openxmlformats.org/officeDocument/2006/relationships/hyperlink" Target="http://images.google.com.mx/imgres?imgurl=http://www.saludcoahuila.gob.mx/admin/uploads/imagenes/modulo11/gobierno.gif&amp;imgrefurl=http://www.saludcoahuila.gob.mx/&amp;h=155&amp;w=250&amp;sz=9&amp;hl=es&amp;start=30&amp;um=1&amp;tbnid=ej97LSJlKfQLgM:&amp;tbnh=69&amp;tbnw=111&amp;prev=/images?q=coahuila+gobierno&amp;start=18&amp;ndsp=18&amp;um=1&amp;hl=es&amp;sa=N" TargetMode="External"/><Relationship Id="rId64" Type="http://schemas.openxmlformats.org/officeDocument/2006/relationships/image" Target="../media/image94.png"/><Relationship Id="rId69" Type="http://schemas.openxmlformats.org/officeDocument/2006/relationships/image" Target="../media/image97.png"/><Relationship Id="rId77" Type="http://schemas.openxmlformats.org/officeDocument/2006/relationships/hyperlink" Target="http://images.google.com.mx/imgres?imgurl=http://ortopediayhospitales.com/_logo-cmyk-FONACOT.gif&amp;imgrefurl=http://ortopediayhospitales.com/&amp;usg=__xPlt9kA4l7OFAgTGWS69Ys0F2nI=&amp;h=1535&amp;w=2835&amp;sz=806&amp;hl=es&amp;start=4&amp;sig2=7z9xtStFflmyaP-SQylg5g&amp;um=1&amp;itbs=1&amp;tbnid=XaWTJHoOc0HGzM:&amp;tbnh=81&amp;tbnw=150&amp;prev=/images?q=fonacot&amp;um=1&amp;hl=es&amp;rls=com.microsoft:es-mx:IE-SearchBox&amp;rlz=1I7WZPA_es&amp;tbs=isch:1&amp;ei=njiRS8jMNo3e8QaT_oioBQ" TargetMode="External"/><Relationship Id="rId8" Type="http://schemas.openxmlformats.org/officeDocument/2006/relationships/oleObject" Target="../embeddings/oleObject4.bin"/><Relationship Id="rId51" Type="http://schemas.openxmlformats.org/officeDocument/2006/relationships/oleObject" Target="../embeddings/oleObject8.bin"/><Relationship Id="rId72" Type="http://schemas.openxmlformats.org/officeDocument/2006/relationships/image" Target="../media/image99.jpeg"/><Relationship Id="rId80" Type="http://schemas.openxmlformats.org/officeDocument/2006/relationships/image" Target="../media/image103.jpeg"/><Relationship Id="rId3" Type="http://schemas.openxmlformats.org/officeDocument/2006/relationships/image" Target="../media/image4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2.jpeg"/><Relationship Id="rId33" Type="http://schemas.openxmlformats.org/officeDocument/2006/relationships/image" Target="../media/image77.jpeg"/><Relationship Id="rId38" Type="http://schemas.openxmlformats.org/officeDocument/2006/relationships/image" Target="../media/image81.png"/><Relationship Id="rId46" Type="http://schemas.openxmlformats.org/officeDocument/2006/relationships/image" Target="../media/image87.png"/><Relationship Id="rId59" Type="http://schemas.openxmlformats.org/officeDocument/2006/relationships/image" Target="../media/image91.jpeg"/><Relationship Id="rId67" Type="http://schemas.openxmlformats.org/officeDocument/2006/relationships/hyperlink" Target="http://images.google.com.mx/imgres?imgurl=http://ixtlandelrio.nayarit.gob.mx/ixtlan/images/gobnay.jpg&amp;imgrefurl=http://ixtlandelrio.nayarit.gob.mx/ixtlan/sitiosrelacionados.htm&amp;h=56&amp;w=152&amp;sz=5&amp;hl=es&amp;start=4&amp;um=1&amp;tbnid=TkFUeHPhUpc6TM:&amp;tbnh=35&amp;tbnw=96&amp;prev=/images?q=gobierno+nayarit&amp;um=1&amp;hl=es" TargetMode="External"/><Relationship Id="rId20" Type="http://schemas.openxmlformats.org/officeDocument/2006/relationships/image" Target="../media/image69.jpeg"/><Relationship Id="rId41" Type="http://schemas.openxmlformats.org/officeDocument/2006/relationships/image" Target="../media/image83.jpeg"/><Relationship Id="rId54" Type="http://schemas.openxmlformats.org/officeDocument/2006/relationships/hyperlink" Target="http://images.google.com.mx/imgres?imgurl=http://www.aarsp.com/cms/images/FOTOS/shcp.jpg&amp;imgrefurl=http://www.aarsp.com/cms/index.php?option=com_frontpage&amp;Itemid=97&amp;limit=9&amp;limitstart=54&amp;h=217&amp;w=327&amp;sz=30&amp;hl=es&amp;start=8&amp;tbnid=ioJFdZfKHaREmM:&amp;tbnh=78&amp;tbnw=118&amp;prev=/images?q=shcp&amp;gbv=2&amp;hl=es" TargetMode="External"/><Relationship Id="rId62" Type="http://schemas.openxmlformats.org/officeDocument/2006/relationships/hyperlink" Target="http://images.google.com.mx/imgres?imgurl=http://www.inspirare.com.mx/images/clientes/Hidalgo.gif&amp;imgrefurl=http://www.inspirare.com.mx/Clientes/index.php&amp;h=84&amp;w=101&amp;sz=5&amp;hl=es&amp;start=13&amp;um=1&amp;tbnid=Yq2aDYTkf8IChM:&amp;tbnh=69&amp;tbnw=83&amp;prev=/images?q=hidalgo+gobierno&amp;gbv=2&amp;um=1&amp;hl=es" TargetMode="External"/><Relationship Id="rId70" Type="http://schemas.openxmlformats.org/officeDocument/2006/relationships/image" Target="../media/image98.png"/><Relationship Id="rId75" Type="http://schemas.openxmlformats.org/officeDocument/2006/relationships/hyperlink" Target="http://images.google.com.mx/imgres?imgurl=http://www.gobierno.com.mx/img-notas/diconsa.jpg&amp;imgrefurl=http://www.gobierno.com.mx/diconsa.html&amp;usg=__cWs3YJGIyroI_RV3Hndz_7i_UT4=&amp;h=74&amp;w=130&amp;sz=8&amp;hl=es&amp;start=7&amp;sig2=Hg9X_MbH9XlsbN6bK0yvCA&amp;um=1&amp;itbs=1&amp;tbnid=IXIuwpTLZon88M:&amp;tbnh=52&amp;tbnw=91&amp;prev=/images?q=diconsa&amp;um=1&amp;hl=es&amp;rls=com.microsoft:es-mx:IE-SearchBox&amp;rlz=1I7WZPA_es&amp;tbs=isch:1&amp;ei=TziRS9XaEJGb8Aaz3Mz2BA" TargetMode="External"/><Relationship Id="rId83" Type="http://schemas.openxmlformats.org/officeDocument/2006/relationships/image" Target="../media/image105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jpeg"/><Relationship Id="rId15" Type="http://schemas.openxmlformats.org/officeDocument/2006/relationships/image" Target="../media/image64.png"/><Relationship Id="rId23" Type="http://schemas.openxmlformats.org/officeDocument/2006/relationships/image" Target="../media/image71.jpeg"/><Relationship Id="rId28" Type="http://schemas.openxmlformats.org/officeDocument/2006/relationships/image" Target="../media/image74.png"/><Relationship Id="rId36" Type="http://schemas.openxmlformats.org/officeDocument/2006/relationships/image" Target="../media/image79.jpeg"/><Relationship Id="rId49" Type="http://schemas.openxmlformats.org/officeDocument/2006/relationships/oleObject" Target="../embeddings/oleObject6.bin"/><Relationship Id="rId57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0.png"/><Relationship Id="rId17" Type="http://schemas.openxmlformats.org/officeDocument/2006/relationships/image" Target="../media/image115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9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diagramData" Target="../diagrams/data1.xml"/><Relationship Id="rId9" Type="http://schemas.openxmlformats.org/officeDocument/2006/relationships/image" Target="../media/image107.jpeg"/><Relationship Id="rId1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7" Type="http://schemas.openxmlformats.org/officeDocument/2006/relationships/image" Target="../media/image2.emf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0" Type="http://schemas.microsoft.com/office/2007/relationships/hdphoto" Target="../media/hdphoto1.wdp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7" Type="http://schemas.openxmlformats.org/officeDocument/2006/relationships/image" Target="../media/image121.jpeg"/><Relationship Id="rId12" Type="http://schemas.openxmlformats.org/officeDocument/2006/relationships/image" Target="../media/image122.jpeg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microsoft.com/office/2007/relationships/hdphoto" Target="../media/hdphoto1.wdp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0" Type="http://schemas.openxmlformats.org/officeDocument/2006/relationships/image" Target="../media/image120.png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4.png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7" Type="http://schemas.openxmlformats.org/officeDocument/2006/relationships/image" Target="../media/image121.jpeg"/><Relationship Id="rId12" Type="http://schemas.openxmlformats.org/officeDocument/2006/relationships/image" Target="../media/image126.png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6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5.png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5" Type="http://schemas.microsoft.com/office/2007/relationships/hdphoto" Target="../media/hdphoto1.wdp"/><Relationship Id="rId10" Type="http://schemas.openxmlformats.org/officeDocument/2006/relationships/image" Target="../media/image124.png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2.emf"/><Relationship Id="rId1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6.png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7" Type="http://schemas.openxmlformats.org/officeDocument/2006/relationships/image" Target="../media/image121.jpeg"/><Relationship Id="rId12" Type="http://schemas.openxmlformats.org/officeDocument/2006/relationships/image" Target="../media/image125.png"/><Relationship Id="rId17" Type="http://schemas.microsoft.com/office/2007/relationships/hdphoto" Target="../media/hdphoto1.wdp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5" Type="http://schemas.openxmlformats.org/officeDocument/2006/relationships/image" Target="../media/image4.png"/><Relationship Id="rId10" Type="http://schemas.openxmlformats.org/officeDocument/2006/relationships/image" Target="../media/image127.jpeg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2.emf"/><Relationship Id="rId1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6.png"/><Relationship Id="rId18" Type="http://schemas.openxmlformats.org/officeDocument/2006/relationships/image" Target="../media/image120.png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7" Type="http://schemas.openxmlformats.org/officeDocument/2006/relationships/image" Target="../media/image121.jpeg"/><Relationship Id="rId12" Type="http://schemas.openxmlformats.org/officeDocument/2006/relationships/image" Target="../media/image125.png"/><Relationship Id="rId17" Type="http://schemas.openxmlformats.org/officeDocument/2006/relationships/image" Target="../media/image4.png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6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5" Type="http://schemas.openxmlformats.org/officeDocument/2006/relationships/image" Target="../media/image128.jpeg"/><Relationship Id="rId10" Type="http://schemas.openxmlformats.org/officeDocument/2006/relationships/image" Target="../media/image127.jpeg"/><Relationship Id="rId19" Type="http://schemas.microsoft.com/office/2007/relationships/hdphoto" Target="../media/hdphoto1.wdp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2.emf"/><Relationship Id="rId1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5.png"/><Relationship Id="rId18" Type="http://schemas.openxmlformats.org/officeDocument/2006/relationships/image" Target="../media/image4.png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7" Type="http://schemas.openxmlformats.org/officeDocument/2006/relationships/image" Target="../media/image121.jpeg"/><Relationship Id="rId12" Type="http://schemas.openxmlformats.org/officeDocument/2006/relationships/image" Target="../media/image124.png"/><Relationship Id="rId17" Type="http://schemas.openxmlformats.org/officeDocument/2006/relationships/image" Target="../media/image129.jpeg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6" Type="http://schemas.openxmlformats.org/officeDocument/2006/relationships/image" Target="../media/image122.jpe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30.png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5" Type="http://schemas.openxmlformats.org/officeDocument/2006/relationships/image" Target="../media/image126.png"/><Relationship Id="rId10" Type="http://schemas.openxmlformats.org/officeDocument/2006/relationships/image" Target="../media/image127.jpeg"/><Relationship Id="rId19" Type="http://schemas.openxmlformats.org/officeDocument/2006/relationships/image" Target="../media/image120.png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2.emf"/><Relationship Id="rId14" Type="http://schemas.openxmlformats.org/officeDocument/2006/relationships/image" Target="../media/image12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4.png"/><Relationship Id="rId18" Type="http://schemas.openxmlformats.org/officeDocument/2006/relationships/image" Target="../media/image129.jpeg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21" Type="http://schemas.microsoft.com/office/2007/relationships/hdphoto" Target="../media/hdphoto1.wdp"/><Relationship Id="rId7" Type="http://schemas.openxmlformats.org/officeDocument/2006/relationships/image" Target="../media/image121.jpeg"/><Relationship Id="rId12" Type="http://schemas.openxmlformats.org/officeDocument/2006/relationships/image" Target="../media/image131.png"/><Relationship Id="rId17" Type="http://schemas.openxmlformats.org/officeDocument/2006/relationships/image" Target="../media/image122.jpeg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6" Type="http://schemas.openxmlformats.org/officeDocument/2006/relationships/image" Target="../media/image12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30.png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5" Type="http://schemas.openxmlformats.org/officeDocument/2006/relationships/image" Target="../media/image128.jpeg"/><Relationship Id="rId10" Type="http://schemas.openxmlformats.org/officeDocument/2006/relationships/image" Target="../media/image127.jpeg"/><Relationship Id="rId19" Type="http://schemas.openxmlformats.org/officeDocument/2006/relationships/image" Target="../media/image4.png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2.emf"/><Relationship Id="rId1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4.png"/><Relationship Id="rId18" Type="http://schemas.openxmlformats.org/officeDocument/2006/relationships/image" Target="../media/image122.jpeg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21" Type="http://schemas.openxmlformats.org/officeDocument/2006/relationships/image" Target="../media/image120.png"/><Relationship Id="rId7" Type="http://schemas.openxmlformats.org/officeDocument/2006/relationships/image" Target="../media/image121.jpeg"/><Relationship Id="rId12" Type="http://schemas.openxmlformats.org/officeDocument/2006/relationships/image" Target="../media/image131.png"/><Relationship Id="rId17" Type="http://schemas.openxmlformats.org/officeDocument/2006/relationships/image" Target="../media/image126.png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6" Type="http://schemas.openxmlformats.org/officeDocument/2006/relationships/image" Target="../media/image128.jpe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30.png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5" Type="http://schemas.openxmlformats.org/officeDocument/2006/relationships/image" Target="../media/image132.png"/><Relationship Id="rId10" Type="http://schemas.openxmlformats.org/officeDocument/2006/relationships/image" Target="../media/image127.jpeg"/><Relationship Id="rId19" Type="http://schemas.openxmlformats.org/officeDocument/2006/relationships/image" Target="../media/image129.jpeg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2.emf"/><Relationship Id="rId14" Type="http://schemas.openxmlformats.org/officeDocument/2006/relationships/image" Target="../media/image125.png"/><Relationship Id="rId22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4.png"/><Relationship Id="rId18" Type="http://schemas.openxmlformats.org/officeDocument/2006/relationships/image" Target="../media/image126.png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21" Type="http://schemas.openxmlformats.org/officeDocument/2006/relationships/image" Target="../media/image4.png"/><Relationship Id="rId7" Type="http://schemas.openxmlformats.org/officeDocument/2006/relationships/image" Target="../media/image121.jpeg"/><Relationship Id="rId12" Type="http://schemas.openxmlformats.org/officeDocument/2006/relationships/image" Target="../media/image131.png"/><Relationship Id="rId17" Type="http://schemas.openxmlformats.org/officeDocument/2006/relationships/image" Target="../media/image128.jpeg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6" Type="http://schemas.openxmlformats.org/officeDocument/2006/relationships/image" Target="../media/image133.emf"/><Relationship Id="rId20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30.png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5" Type="http://schemas.openxmlformats.org/officeDocument/2006/relationships/image" Target="../media/image132.png"/><Relationship Id="rId23" Type="http://schemas.microsoft.com/office/2007/relationships/hdphoto" Target="../media/hdphoto1.wdp"/><Relationship Id="rId10" Type="http://schemas.openxmlformats.org/officeDocument/2006/relationships/image" Target="../media/image127.jpeg"/><Relationship Id="rId19" Type="http://schemas.openxmlformats.org/officeDocument/2006/relationships/image" Target="../media/image122.jpeg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2.emf"/><Relationship Id="rId14" Type="http://schemas.openxmlformats.org/officeDocument/2006/relationships/image" Target="../media/image125.png"/><Relationship Id="rId22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4.png"/><Relationship Id="rId18" Type="http://schemas.openxmlformats.org/officeDocument/2006/relationships/image" Target="../media/image135.jpeg"/><Relationship Id="rId3" Type="http://schemas.openxmlformats.org/officeDocument/2006/relationships/hyperlink" Target="http://www.google.com.mx/imgres?imgurl=http://www.uvg.edu.mx/siv/images/portada/liconsa-logo.jpg&amp;imgrefurl=http://www.uvg.edu.mx/siv/etac/conveniosetac.php?pageNum_RstCC=4&amp;totalRows_RstCC=44&amp;usg=__OJP4HvxliOlNTbgpNuOsd_7wnYk=&amp;h=200&amp;w=220&amp;sz=5&amp;hl=es&amp;start=2&amp;um=1&amp;itbs=1&amp;tbnid=Wq9DyLpS_nNcRM:&amp;tbnh=97&amp;tbnw=107&amp;prev=/images?q=liconsa&amp;um=1&amp;hl=es&amp;rlz=1R2ADRA_esMX352&amp;tbs=isch:1" TargetMode="External"/><Relationship Id="rId21" Type="http://schemas.openxmlformats.org/officeDocument/2006/relationships/image" Target="../media/image122.jpeg"/><Relationship Id="rId7" Type="http://schemas.openxmlformats.org/officeDocument/2006/relationships/image" Target="../media/image121.jpeg"/><Relationship Id="rId12" Type="http://schemas.openxmlformats.org/officeDocument/2006/relationships/image" Target="../media/image131.png"/><Relationship Id="rId17" Type="http://schemas.openxmlformats.org/officeDocument/2006/relationships/image" Target="../media/image134.jpeg"/><Relationship Id="rId25" Type="http://schemas.microsoft.com/office/2007/relationships/hdphoto" Target="../media/hdphoto1.wdp"/><Relationship Id="rId2" Type="http://schemas.openxmlformats.org/officeDocument/2006/relationships/hyperlink" Target="http://www.google.com.mx/imgres?imgurl=http://www.oeidrus-tamaulipas.gob.mx/logos/conagua.jpg&amp;imgrefurl=http://www.oeidrus-tamaulipas.gob.mx/dependencias.htm&amp;usg=__7_33jNOsS60jOdLTQAizQVoFNco=&amp;h=300&amp;w=400&amp;sz=18&amp;hl=es&amp;start=1&amp;um=1&amp;itbs=1&amp;tbnid=9P9jC6s8bHJRuM:&amp;tbnh=93&amp;tbnw=124&amp;prev=/images?q=conagua&amp;um=1&amp;hl=es&amp;sa=N&amp;rlz=1R2ADRA_esMX352&amp;tbs=isch:1" TargetMode="External"/><Relationship Id="rId16" Type="http://schemas.openxmlformats.org/officeDocument/2006/relationships/image" Target="../media/image133.emf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30.png"/><Relationship Id="rId24" Type="http://schemas.openxmlformats.org/officeDocument/2006/relationships/image" Target="../media/image120.png"/><Relationship Id="rId5" Type="http://schemas.openxmlformats.org/officeDocument/2006/relationships/hyperlink" Target="http://www.google.com.mx/imgres?imgurl=http://c.markosweb.com/screenshots/5/7/5/57500.jpg&amp;imgrefurl=http://www.markosweb.com/hosting/Sixsigma+Networks+Mexico/&amp;usg=__g0tloEiscWT__OSyTXnKegvcZIs=&amp;h=252&amp;w=336&amp;sz=29&amp;hl=es&amp;start=1&amp;um=1&amp;itbs=1&amp;tbnid=SBLbahb3l6gTJM:&amp;tbnh=89&amp;tbnw=119&amp;prev=/images?q=COMPRANET+5.0&amp;um=1&amp;hl=es&amp;sa=G&amp;rlz=1R2ADRA_esMX352&amp;tbs=isch:1" TargetMode="External"/><Relationship Id="rId15" Type="http://schemas.openxmlformats.org/officeDocument/2006/relationships/image" Target="../media/image132.png"/><Relationship Id="rId23" Type="http://schemas.openxmlformats.org/officeDocument/2006/relationships/image" Target="../media/image4.png"/><Relationship Id="rId10" Type="http://schemas.openxmlformats.org/officeDocument/2006/relationships/image" Target="../media/image127.jpeg"/><Relationship Id="rId19" Type="http://schemas.openxmlformats.org/officeDocument/2006/relationships/image" Target="../media/image128.jpeg"/><Relationship Id="rId4" Type="http://schemas.openxmlformats.org/officeDocument/2006/relationships/hyperlink" Target="http://www.google.com.mx/imgres?imgurl=http://www.cenavece.salud.gob.mx/emergencias/imgs/IMAGES-NEW/logo_salud_07-2.jpg&amp;imgrefurl=http://www.cenavece.salud.gob.mx/emergencias/interior/flu-sitios.htm&amp;usg=__tvKXcjGhWZhGUBSpf7w3N7jgqDI=&amp;h=686&amp;w=1269&amp;sz=66&amp;hl=es&amp;start=1&amp;um=1&amp;itbs=1&amp;tbnid=4NgAsdeShMCyOM:&amp;tbnh=81&amp;tbnw=150&amp;prev=/images?q=secretaria+de+salud&amp;um=1&amp;hl=es&amp;rlz=1R2ADRA_esMX352&amp;tbs=isch:1" TargetMode="External"/><Relationship Id="rId9" Type="http://schemas.openxmlformats.org/officeDocument/2006/relationships/image" Target="../media/image2.emf"/><Relationship Id="rId14" Type="http://schemas.openxmlformats.org/officeDocument/2006/relationships/image" Target="../media/image125.png"/><Relationship Id="rId22" Type="http://schemas.openxmlformats.org/officeDocument/2006/relationships/image" Target="../media/image12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6.emf"/><Relationship Id="rId7" Type="http://schemas.openxmlformats.org/officeDocument/2006/relationships/image" Target="../media/image1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om.mx/imgres?imgurl=http://www01.funcionpublica.gob.mx:8080/AudExternas/logo_transparente.gif&amp;imgrefurl=http://www01.funcionpublica.gob.mx:8080/AudExternas/inicio.jsp&amp;usg=__COFPJ6avI4T4yvpOSVbBbni53sM=&amp;h=400&amp;w=861&amp;sz=43&amp;hl=es&amp;start=2&amp;um=1&amp;itbs=1&amp;tbnid=75D3baSnA4e-3M:&amp;tbnh=67&amp;tbnw=145&amp;prev=/images?q=SECRETARIA+DE+LA+FUNCION+PUBLICA&amp;um=1&amp;hl=es&amp;rlz=1R2ADRA_esMX352&amp;tbs=isch:1" TargetMode="External"/><Relationship Id="rId5" Type="http://schemas.openxmlformats.org/officeDocument/2006/relationships/image" Target="../media/image138.png"/><Relationship Id="rId10" Type="http://schemas.openxmlformats.org/officeDocument/2006/relationships/image" Target="../media/image141.jpeg"/><Relationship Id="rId4" Type="http://schemas.openxmlformats.org/officeDocument/2006/relationships/image" Target="../media/image137.emf"/><Relationship Id="rId9" Type="http://schemas.openxmlformats.org/officeDocument/2006/relationships/image" Target="../media/image1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hyperlink" Target="http://www.google.com.mx/imgres?imgurl=http://www.cipi.gob.mx/assets/images/Nafin.gif&amp;imgrefurl=http://www.cipi.gob.mx/html/body_integrantes.html&amp;usg=__mm9Apg6c6Dv6KNaGBZaAkOUuUrI=&amp;h=77&amp;w=112&amp;sz=13&amp;hl=es&amp;start=6&amp;um=1&amp;itbs=1&amp;tbnid=c0GLQd0Pbn9KcM:&amp;tbnh=59&amp;tbnw=86&amp;prev=/images?q=NACIONAL+FINANCIERA&amp;um=1&amp;hl=es&amp;sa=N&amp;rlz=1R2GGLL_en&amp;tbs=isch:1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om.mx/imgres?imgurl=http://i2.esmas.com/2009/03/18/39083/logo-de-la-secretaria-de-economia-300x350.jpg&amp;imgrefurl=http://www2.esmas.com/ipad/49533&amp;usg=__5of0Rr9P3Z5D7NNAzD2GURyU9qw=&amp;h=350&amp;w=300&amp;sz=11&amp;hl=es&amp;start=22&amp;um=1&amp;itbs=1&amp;tbnid=JjUs8M1xfj64iM:&amp;tbnh=120&amp;tbnw=103&amp;prev=/images?q=SECRETARIA+DE+ECONOMIA&amp;start=20&amp;um=1&amp;hl=es&amp;sa=N&amp;rlz=1R2GGLL_en&amp;ndsp=20&amp;tbs=isch:1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://www.google.com.mx/imgres?imgurl=http://www.noticiasaldia.com.mx/img/notas/17007_cb088030d5.jpg&amp;imgrefurl=http://www.noticiasaldia.com.mx/notas.pl?n=2398&amp;s=d&amp;usg=__z6ZqAB7dH0BVMT21Rh3jb6sjxbY=&amp;h=382&amp;w=382&amp;sz=39&amp;hl=es&amp;start=6&amp;um=1&amp;itbs=1&amp;tbnid=p7MznNvUSvYEDM:&amp;tbnh=123&amp;tbnw=123&amp;prev=/images?q=SHCP&amp;um=1&amp;hl=es&amp;rlz=1R2GGLL_en&amp;tbs=isch:1" TargetMode="Externa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4.pn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12" Type="http://schemas.openxmlformats.org/officeDocument/2006/relationships/image" Target="../media/image19.emf"/><Relationship Id="rId2" Type="http://schemas.openxmlformats.org/officeDocument/2006/relationships/hyperlink" Target="http://www.google.com.mx/imgres?imgurl=http://www.cipi.gob.mx/assets/images/Nafin.gif&amp;imgrefurl=http://www.cipi.gob.mx/html/body_integrantes.html&amp;usg=__mm9Apg6c6Dv6KNaGBZaAkOUuUrI=&amp;h=77&amp;w=112&amp;sz=13&amp;hl=es&amp;start=6&amp;um=1&amp;itbs=1&amp;tbnid=c0GLQd0Pbn9KcM:&amp;tbnh=59&amp;tbnw=86&amp;prev=/images?q=NACIONAL+FINANCIERA&amp;um=1&amp;hl=es&amp;sa=N&amp;rlz=1R2GGLL_en&amp;tbs=isch:1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om.mx/imgres?imgurl=http://i2.esmas.com/2009/03/18/39083/logo-de-la-secretaria-de-economia-300x350.jpg&amp;imgrefurl=http://www2.esmas.com/ipad/49533&amp;usg=__5of0Rr9P3Z5D7NNAzD2GURyU9qw=&amp;h=350&amp;w=300&amp;sz=11&amp;hl=es&amp;start=22&amp;um=1&amp;itbs=1&amp;tbnid=JjUs8M1xfj64iM:&amp;tbnh=120&amp;tbnw=103&amp;prev=/images?q=SECRETARIA+DE+ECONOMIA&amp;start=20&amp;um=1&amp;hl=es&amp;sa=N&amp;rlz=1R2GGLL_en&amp;ndsp=20&amp;tbs=isch:1" TargetMode="External"/><Relationship Id="rId11" Type="http://schemas.openxmlformats.org/officeDocument/2006/relationships/image" Target="../media/image18.emf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hyperlink" Target="http://www.google.com.mx/imgres?imgurl=http://www.noticiasaldia.com.mx/img/notas/17007_cb088030d5.jpg&amp;imgrefurl=http://www.noticiasaldia.com.mx/notas.pl?n=2398&amp;s=d&amp;usg=__z6ZqAB7dH0BVMT21Rh3jb6sjxbY=&amp;h=382&amp;w=382&amp;sz=39&amp;hl=es&amp;start=6&amp;um=1&amp;itbs=1&amp;tbnid=p7MznNvUSvYEDM:&amp;tbnh=123&amp;tbnw=123&amp;prev=/images?q=SHCP&amp;um=1&amp;hl=es&amp;rlz=1R2GGLL_en&amp;tbs=isch:1" TargetMode="External"/><Relationship Id="rId9" Type="http://schemas.openxmlformats.org/officeDocument/2006/relationships/hyperlink" Target="http://images.google.com.mx/imgres?imgurl=http://www.pfizer.com.mx/pfizercolombia/images/content/proveedores.jpg&amp;imgrefurl=http://www.pfizer.com.mx/pfizercolombia/index.asp?action=home.interior&amp;SectId=1573&amp;CatId=1648&amp;usg=__3rgcp0qJm6pBvw1FV5dOTcYAbdc=&amp;h=2912&amp;w=4368&amp;sz=4846&amp;hl=es&amp;start=19&amp;um=1&amp;tbnid=9A3ckmdwzsmAJM:&amp;tbnh=100&amp;tbnw=150&amp;prev=/images?q=proveedores&amp;ndsp=18&amp;hl=es&amp;lr=&amp;sa=N&amp;start=18&amp;um=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2" descr="data:image/jpg;base64,/9j/4AAQSkZJRgABAQAAAQABAAD/2wCEAAkGBhQQDw8UEg8RFRAVDRQYFhUVFBwVFRYUFBgaFxgaFRcXHCYeGBkjGhQUHy8gJCcpLCwsFR4xNTAqNSYrLCkBCQoKDgwNFw8PFykYGBwpKSkpKSkpKSkpKSkpKSkpKSkpKSkpKSkpKSkpKSksLCkpKSwpKSkpKSwsKSkpLCkpKf/AABEIAOUA3AMBIgACEQEDEQH/xAAcAAEAAgMBAQEAAAAAAAAAAAAAAQcEBQYCAwj/xAA7EAACAgEBBwMCAwYFBAMBAAABAgADEQQFBhIhMUFREyJhMnEUUoEjQmKRodEHFXLB8DNDseEkU6IW/8QAGQEBAQADAQAAAAAAAAAAAAAAAAECAwQF/8QAIBEBAAICAQUBAQAAAAAAAAAAAAECAxESBBMhIjFBUf/aAAwDAQACEQMRAD8AvCIiAiIgIiICIiBEmIgIiICIiAiIgIiICIiAiIgIiICIiAiIgIiICIiAiIgIiICJEmAiIgIiICIiAiIgIiICIiAiIgIiICIiAiIgIiICIiAiIgIiICIiAiIgIiICIiAiIgIiICIiAiIgIiICIiAiIgIiICJGZjXbTrSxK2dRY+eFSeZxAyZMjMmAiIgIiQTAmRMXaO0q9PU1lrhUUcyf/HyfietDrkuRXrYFGHI/38GTYyYkZkyhERARE88UD1E19G26XvehbVNyAFkHUA/86TPzJsTERKEREBERAREQGZHFBM1m39u16PT2W2nCqOndm7Ko7kyTOhi72b1V6Cgu3usY4qrHV2+PgdzKv2vdYKvUvsJ1d1gfl/20H08Pj/efe3VvY7a/WfWeVFOeSjtgeOmT3nPavVNa7M5yx/kPA/0jsJx9Rn1HhdLX3E3yGrT07CPxKjn4dR+8PnyJ16tPzzpdU9Vi2VsVsUghvkefjtLm3Q3pXW055C5QPUTwfI+Jenz841KzDookCMzsYhMx9drUpreyxgqKuWJ5YH9561OpWtWZ2CoqklicAAdSZTW9m9LbTu4K8jRo3Jenqn8z/HgTXe/GB8d4t532nqF6rpEYemn5iD9b/Pib/S7fOhvFiEtpXUeov5TyywHkTlvw/pj57zN2dqh9L81PmcsXnfkXPo9WtqK6MGRlyCO4mRmVXsDbTbNtCsS2jscc+1bN3Hwf6S0KbQygqcqRkEcwR5nXW24H0iRIzMhJacNv9v3+FzRp2B1bLzbqtK+W8t4Wfbf3fkaNfSpw2rYdOorX8zf7DvKkAOWLMWZiSzE5Lny05s+eKRr9G13X1voagMbCCx52E5YsT9THvz/pylx7E2z6ylW5WoBxDsR+ZfIlFGdLu3vAysiF+F0P7NyeX+hvKn+05+n6j8sswuYGTNbsfa66ivOCHBw6nqp/sexmxE9GETERKEREBIkz46jUqiszEKqjJJPIAdSfEg+O09opp6nssYKijJJ/5zlUbR2odbaNXqQV01ZP4anpxfxH5PLnifTeDb/+ZW8TErs+pjwA8jcw7nyPE5zaW0Tc2cYUclUD6R9py583GNQsI1+0GvsLP4wFHIKOwE+a6RyjOEbgXHEcfTn802O7+xTfYABkk8h/u0t3ZOwK6qPTKAhl9wI6/fzOWmCcvtK7UXmZmydpWaW1bqieJevhl7q3xOu3j3OSmznkVMfa46D4bxM3Ye6IsOCo9Jev8UtenmttxKTLtth7UGp09doVlDqDhhg57/pMu60KpLEBQCSTyAA7meK1Fa4GAoH6YA/oJVW+e9z7Qt/DaUn8OH97j/ukdh/AD/OehNuMeUY++G9r7Tt9GjP4QPgkcjcR3PhAeg7z3ptkClcfvY5zabK2AulQcs2Efy+PibBdDnqJp47ncjRUbFNnaa/XaD0ycduss/Y2yeH3EfaaHfjdJnBu0/1ge9PzAdx8y2r43A5nZuqVlNV2DW3L7f8AqdDulrLdNqBpWDPp2Bap+prHg/w+Jyu7+jOpsA7g889vgy1dl7MFaqep4cc+uO36Rj3I2WZyW/W+66JPTqw2rcexeoUH99/AE977b6LoKwq+/VWZ9NOuP4n8KJT1lju7WWOXtdsu558R+PAEmbPFI1+iGZnZndi9jtxOx6sT1kiJv91N1m1jgkYpU+4+fgTy6xbJZn8aHgOAcHGeuOX6HvIx/wCP6+ZeN26tD6b0DWAmOWOoOOo+ZVO8m61ujsAILVsfawGc56A/M25OntTym2butvFat1YUE2AYH8S/lbyPB7S4aXJVSRgkZI8fE4vcTc30FFtozaw5fwg8+U7cCelgiYr5YpiIm8IiIHhn5Hxgyq98d5vxrtTW2NCh/aWDra69FHlRLE2/sz8TprqQ7IXTHEpwf5ypN6tmHTejWBhRXz5YBbuZozXmldwNVrdb6nCAMVqMKvTl8/MjZ+kN1iooyx6D7+fiY86DcjbqaXUj1UBRyF4+6HsftPKpbnf2ZfFmbr7uLpaxn/qEe4zf4nhHBAIIIIyCO4Pee57NYiI8MXx1WkW1CrgFT1Eimla1AAwAP6CfUmVlv5vq1zto9Gx6lbrVP80Q+fJi0xXyMffjfFtY50mkYmnPDbYh+sj9xD+Xye8++xNl16KsEhTbj9Fz2mq2dp00idB6hXt0X4E+n40tzJ7zRy3Ox1WzmDZZjzm+2bs/iwxHLqPmVvbt9qDWwHEFbJU9CO+ZZ+wttV6ulLKj7SOY7qe4YdpsraJnQ2QEgrJBkEzbr8Gv02xaqrXsSsBnI4scuY7zU7575JoKuWH1D/8ATrzzP8R8KJ9d79769BVk+65xiusdWPk+APMpjVauy+17bn4rnPuPYDsq+AJz5csY41CvOoue2x7bXL22HLNn+Sr4HxInmep5FrTadypO/wBzN4F0tFOTmprCLfNZPRj8TgJtt2tK9t4rQZVgeIHpw/M3dPeYv8JXmjggEEEHoexz0xPN+lWwYZQRnPMdDNdu5s9tPp0rdy3CeRPPkeg/SbXM9jW4YiriepGZMyCIiAiIgQRNHvPu2usqIIHGPpOJvZGJjau41I/Pu0tnPp7ClikEHr5mKR/7HxLr3q3WTV1k4xYByMp3aGznosKOMMP6jzPJz4ZpO4ZRLuP8Ot8sFdNc3L/tOT/+T4+JZJafnXPg4OQc/I7zrrf8SLm0a0AcN5BU3eEHIH/WROjp+oiY1YmG13/34Ys2k0jHjIxbcp+jyq4/e+e05LThdMgC87CP5A/8zMGplpX2c2Ofcepz1P3nvQadrbM9RnmZL5eVtQxbPR6ZrefUTOfY9ikew8xynVbs7v5AJHtnU6/Z3qV4X2sB7Wx0P9p0Vx+FVHrNASCD1mNsHbVmzrwwyazydM8mXuf9QnT6+sszJYvDevUfmHkfE53X6YMCCP5zXemp3AuHZ20k1FSWVMGRhkHx8HwRNdvVvXXoKeN/c7cq6x9Tk9MfHkysd194bdBY3CvHUw9yZx7uxB8+fM0+1NfbqtQ9tzcTsSAOyJ+VR25dZlOf03+o+eu11mpte29+K1j26IvZV8AT5kT6LXgTf7sbqtqnBYYrB5n/AGnFFLZLblWn0uxrLVLKhKgczjlMRlwSDL80Gykrq4AgC8OMfHzKs343SbSWmxATp3br3RvB+JszdPxruFhystP/AA7poSlBkeu/u59SB2H9pVkztFtZq/TIYgo2UYfun+xmrprxS3sSvvi5fpOC3h/xPWnUpVp1W1Vf9s+eWPy1nu053eT/ABFu1VK01Kasr+2cfUx7qnwfM5JKwoAAwPv/AFnXl6qIj1TT9B7O2il9avWwZG6H/wAg+CJmynNyd6G01vCcmlvrXx2DAfEuCt8gEdCM/wA+k6cV+ddo9xETaEREBIkxAjE5ffHdNdVWWUYsHQzqZ5YcphasWjUj89avSNU5Rxhgf+Ynxltb6bqi9Cy/UByPg/P8MqrUaZq3KsuGHL7/ACPInkZsFqW8fGcS8V1cR4R3lg7n7rl8MRhR/Wa7crdc3NxMMKDzz3+3xLU0umFaqqgAATs6bDqNyxl6ooCKAowJ7InqJ2/EabeHYI1KAg8Ny81b/Y/ErfXqQzI6cNinBX58jyJcJnO707sjUpxJgXoPafPwZrvXYqq5wOwmEWmbtKsqzAqVdWwVPUH+0yt293n1Vg5YQHmfj4nFMTa2h9d2t3m1NgJBFYPM9vt95bOzNmrSgUKBjoP7/M87J2UlKAKMTY4nbjpxgRiY+s0S2oyOoZGXBBmTIM2TG41IpDevdd9Fb5pcn02+PDfM0Uv7a2yk1NT12LlWH6g+RKV3j3fs0VxR+ak5R+zD+88nqMPGdx8ZRLV8Mn/nzIlgbh7kcRW/ULy5GtD1P8Teft9poxY5vK7Zm4G5prHr3L72HtUj6VPf9Z36LgCQq4nue1jpFK6hgRETYETyZz9++2nTVDTlmL8XCWAygbsCfMm4/R0Uic9s3fbT33vSjNxrxYJGA/B9XB5xPGi36019qVo7ZZGYEjA9mcgk9+RP6ScoHSSCZzOi3+01puwzgV1s5ZhgMqkAlPPMjA+Zg7V31pv0NzV3XUtxKgb0/erNzU8Pg4Mk2j+pt2bKCDyyDOP1+5nHqM8jSeh/eU+Pt1mVqN9aNN+HrusZnapCzBfaAwGGbxmbvaG0q6KWtsYCtVyT8fHyZPWy7e9BoVpRVUAADEyhOXTf/TnTtd+0AFoTg4f2hYjIwO4xz/SfbUb7adNLXqOJijthVA9/EOox8TLcQOigmc8d9dMKqbDYwS3i4SV6FBllbw3xNHvZv3WaGrossFzUoyOByXiOcN4OAeUnKP6m3eZgzj9FvEtFmusu1LvWr0DhKf8ATLr2x1BJ/pMtd+9OaLrh6hWu1UIC+4lvpIGehwYi0SbfHfHc0avFleFvXHPs69wfnE3GxdjJp61VR0Uc/J8zAG++nOkbUZbgWzgK494frw48zS7D3yVV2hfbY7U/i1FSke8cYPsA/SYesSrvYJnPJvvpjRVcbGFb2lMlfpcDJD+OUzDvDUNL+JLH0ODiyRzweQ5fM2coG1zGZzVG/mmalrSXVVuWtwV9yM/TI8fM+VP+ImlY1jjbL3+njh6HOAxP5Tkc45R/UdVNXvBsKvWUmtxzxlW7qfia7aG/empuap2fjWxVbC8gWGQ2emJ9zvhphe1JsIsWwqeXIELxk5/Jw9/MxtxmNSbcdux/h841TnUqOCtvaOzns32lmVoABgdu3xOd0G/WmuS5gzqK04jxrglCeRXyM8v1nyT/ABD05pa3htwLQnDwe7LAsDjxgGY460p8NuqkAznjvxpvRptLsK7WcA8PMMgywYdpg0bzJXZrr2vsegJpyK+DmgtXI4fOcj7TZNog27DMZnFbX3tW/RLbp3dCutpRx9LKGbmD9xO0BiJ2oZXey9VRW+0Kb8DUvr34QRljxY4Cp7c5Ys19+w6XtW1qUNq4w2OfLpn7TG9diudj6ithseuvHr122eqAPcoAYHjPzynz0enrFGymdccWp1IdgPcUVW/2lk0bCoS1rFpQWHOWA58+v856TYtICKKU4UdioxyBbrj5OTNfbFQ22P6L0JYl9FdSWhkX3InGMgnGScYyD4m3Yq+m2m/4tdQ50CE4XAHCfaeSjmBLE0mwaKuMV0oocYbA6g9jNNtvcsWVtXpmroSwEXewkuucgA9uknbmE04/VW11jaAuxxWbO0/o8Q5kYGAv25GbzeTTv/k+kLAkIdObB1PAOXMfGQTOoO7dLrSLK1dqkVVYjn7ZsrdOrKVZQVIwRjkR4lrTwqv9sbR01mq0N1ZQ6avU8NrgewMUPBk9+XKaTZ1irqKLrMDR/wCZXlWx7RxAEcuwJxLLXdrTip6hQnpM2WXHIkdDPo+waDT6JpQ1ZzwY5ZHf7xOOZFbbOqW6zSBlzRZtfUFRj2lSo6T57YNVP+b0sFFptr9Jcc+DIPtMs+vYtKioCpQK2LJy6Me4njWbAoucvZSjOVAJI5kSdtNK42sPZtXx+K0XTpggTI2tqjptTtAVcCcVukXJXKoGGC2Dyzzz+ksF9h0kODSh4+Di+eD6c/bEanYdNnq8VKn1AofI+rh+nP2ljEaVZpiAC1lgehdtJ6lg+lgU4Q5/hODJZ0bUtcMHSrthSzdFAYEAlfGB1loHd+go6einA5BZcciV5AwN36AliegnA/DxDHI8P05k7QrN+Gx3KjOnfbi4H7pBXBx8Trt/tDwbNK1jhrrtrJC9kDYOB35nM31WwaVREFKBEcMox0cdCDM22kMrKwyCMEHmCDM60mIVUG0ipW1hq1vd7tMX4Vwo9+B2HPEztv6RFTa5CKOHWaYLgfSCBkD4lgVbsaZVZRp0CsQSMHnjmPtife3Y1LiwNUpFhUvy+or9P8pj2vCK12/qKxZtdG4TbZZQKgeZJwM8PjrPrpdl+pXtf2ZvrROE8+IH0xxY+4BnY0bnp+K1N1oWwWWIyArzQoMH75m6q0CK1jKih7COMgfURy936SduZ+mlT6eqq2sGzXqf/g8OAvOteJccfCOzcPPnPem27aqCn1qsDV1p+JCgqK1RscyM8ux+CO8shN2NMC5Gnr94w3LqD8dpP/8ANaf0vS9BPT4+Lhx+8O8duTSs9i0ixdCj4dG2vcG8MCgOf16zaba1R0121PSCrhtEgJAIRWHNsHxy59p3lWwqF4cUoOGwuMdnIwSPnE9X7Hqf1eOpD6gUWZH1cH05+0vbnRpVtZ/Z679qLT/mWjJsH7xLdu/6y4RNYu7tCqyihApKZGP/AK/pP6TYlZspTir1JiJsEYiTECMRiTECJMRAiJMQIiTEBIkxAREQIjEmIERJiAkSYgIiICIiBEmIgIiICIiAiIgIiICJEmAiIgIiICIiAiIgIiICIiAiIgIiICIiAiIgIiICIiAiIgIkSYCIiAiIgIiICIiAiIgIiICIiAiIgIiICIiAiIgIiICIiAiIgIiICIiAiIgIiICIiAiIgIiICIiAiIgf/9k="/>
          <p:cNvSpPr>
            <a:spLocks noChangeAspect="1" noChangeArrowheads="1"/>
          </p:cNvSpPr>
          <p:nvPr/>
        </p:nvSpPr>
        <p:spPr bwMode="auto">
          <a:xfrm>
            <a:off x="155575" y="-1042988"/>
            <a:ext cx="2095500" cy="218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dirty="0"/>
          </a:p>
        </p:txBody>
      </p:sp>
      <p:pic>
        <p:nvPicPr>
          <p:cNvPr id="13" name="Imagen 3" descr="ProgramaComprasGobiern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53" t="2032" r="27771" b="65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7996" y="5140325"/>
            <a:ext cx="61309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ángulo 5"/>
          <p:cNvSpPr>
            <a:spLocks noChangeArrowheads="1"/>
          </p:cNvSpPr>
          <p:nvPr/>
        </p:nvSpPr>
        <p:spPr bwMode="auto">
          <a:xfrm>
            <a:off x="0" y="0"/>
            <a:ext cx="9144000" cy="1409699"/>
          </a:xfrm>
          <a:prstGeom prst="rect">
            <a:avLst/>
          </a:prstGeom>
          <a:solidFill>
            <a:srgbClr val="A6A6A6"/>
          </a:solidFill>
          <a:ln>
            <a:noFill/>
          </a:ln>
          <a:effectLst>
            <a:outerShdw blurRad="749300" dist="137287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s-MX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5" name="Imagen 4" descr="GobFed+SE+Escudo+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244548" y="282335"/>
            <a:ext cx="314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latin typeface="+mj-lt"/>
              </a:rPr>
              <a:t>Empresas Apoyadas</a:t>
            </a:r>
            <a:endParaRPr lang="es-MX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228486" y="191860"/>
            <a:ext cx="314983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MX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Empresas Apoyadas</a:t>
            </a:r>
            <a:endParaRPr lang="es-MX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930" y="1276351"/>
            <a:ext cx="7871670" cy="505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15 Conector recto de flecha"/>
          <p:cNvCxnSpPr/>
          <p:nvPr/>
        </p:nvCxnSpPr>
        <p:spPr>
          <a:xfrm flipV="1">
            <a:off x="4257675" y="2886075"/>
            <a:ext cx="1362075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4257675" y="2780936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38.9%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xmlns="" val="4963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00" y="4077555"/>
            <a:ext cx="4103687" cy="237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378187" y="1674040"/>
            <a:ext cx="44319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188913" algn="just">
              <a:spcBef>
                <a:spcPts val="12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s-MX" sz="2600" dirty="0" smtClean="0">
                <a:latin typeface="+mn-lt"/>
              </a:rPr>
              <a:t>Al 30 de abril de 2011, las compras a  Pymes suman un total de </a:t>
            </a:r>
            <a:r>
              <a:rPr lang="es-MX" sz="2600" b="1" dirty="0" smtClean="0">
                <a:latin typeface="+mn-lt"/>
              </a:rPr>
              <a:t>21,746 MDP</a:t>
            </a:r>
            <a:r>
              <a:rPr lang="es-MX" sz="2600" dirty="0" smtClean="0">
                <a:latin typeface="+mn-lt"/>
              </a:rPr>
              <a:t>, lo que representa el </a:t>
            </a:r>
            <a:r>
              <a:rPr lang="es-MX" sz="2600" b="1" dirty="0" smtClean="0">
                <a:latin typeface="+mn-lt"/>
              </a:rPr>
              <a:t>30.1%</a:t>
            </a:r>
            <a:r>
              <a:rPr lang="es-MX" sz="2600" dirty="0" smtClean="0">
                <a:latin typeface="+mn-lt"/>
              </a:rPr>
              <a:t> de avance sobre la meta anual</a:t>
            </a:r>
            <a:endParaRPr lang="es-MX" sz="2600" b="1" dirty="0">
              <a:latin typeface="+mn-lt"/>
            </a:endParaRPr>
          </a:p>
          <a:p>
            <a:pPr marL="363538" indent="-188913" algn="just">
              <a:spcBef>
                <a:spcPts val="120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es-MX" sz="2600" b="1" dirty="0">
              <a:latin typeface="+mn-lt"/>
            </a:endParaRPr>
          </a:p>
          <a:p>
            <a:pPr marL="363538" indent="-188913" algn="just">
              <a:spcBef>
                <a:spcPts val="12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s-MX" sz="2600" dirty="0">
                <a:latin typeface="+mn-lt"/>
              </a:rPr>
              <a:t>El monto de compras a Pymes </a:t>
            </a:r>
            <a:r>
              <a:rPr lang="es-MX" sz="2600" b="1" dirty="0" smtClean="0">
                <a:latin typeface="+mn-lt"/>
              </a:rPr>
              <a:t>creció </a:t>
            </a:r>
            <a:r>
              <a:rPr lang="es-MX" sz="2600" b="1" dirty="0">
                <a:latin typeface="+mn-lt"/>
              </a:rPr>
              <a:t>en un </a:t>
            </a:r>
            <a:r>
              <a:rPr lang="es-MX" sz="2600" b="1" dirty="0" smtClean="0">
                <a:latin typeface="+mn-lt"/>
              </a:rPr>
              <a:t>150.8% </a:t>
            </a:r>
            <a:r>
              <a:rPr lang="es-MX" sz="2600" dirty="0">
                <a:latin typeface="+mn-lt"/>
              </a:rPr>
              <a:t>con respecto a lo </a:t>
            </a:r>
            <a:r>
              <a:rPr lang="es-MX" sz="2600" dirty="0" smtClean="0">
                <a:latin typeface="+mn-lt"/>
              </a:rPr>
              <a:t>registrado al mes de abril de 2010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71782" y="241325"/>
            <a:ext cx="567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+mj-lt"/>
              </a:rPr>
              <a:t>1. Compras de Gobierno a las Pymes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2300891" y="4973543"/>
            <a:ext cx="609600" cy="4667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1904510" y="5013470"/>
            <a:ext cx="6431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b="1" dirty="0" smtClean="0"/>
              <a:t>150.8%</a:t>
            </a:r>
            <a:endParaRPr lang="es-MX" sz="105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114074" y="269910"/>
            <a:ext cx="678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447675" algn="just" fontAlgn="auto">
              <a:spcAft>
                <a:spcPts val="0"/>
              </a:spcAft>
              <a:defRPr/>
            </a:pPr>
            <a:r>
              <a:rPr lang="es-MX" sz="2800" b="1" dirty="0" smtClean="0">
                <a:solidFill>
                  <a:schemeClr val="bg1"/>
                </a:solidFill>
                <a:latin typeface="+mj-lt"/>
              </a:rPr>
              <a:t>Avances 2011</a:t>
            </a:r>
            <a:endParaRPr lang="es-MX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867" y="1377043"/>
            <a:ext cx="4103687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662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85058" y="76200"/>
            <a:ext cx="8478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+mn-lt"/>
              </a:rPr>
              <a:t>La obra pública sigue siendo es el rubro donde participan mayormente las Pymes en las compras de gobierno</a:t>
            </a:r>
            <a:endParaRPr lang="es-MX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755642" y="6212575"/>
            <a:ext cx="1269242" cy="163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CuadroTexto"/>
          <p:cNvSpPr txBox="1"/>
          <p:nvPr/>
        </p:nvSpPr>
        <p:spPr>
          <a:xfrm>
            <a:off x="6378138" y="1100886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 smtClean="0"/>
              <a:t>Millones de Pesos</a:t>
            </a:r>
            <a:endParaRPr lang="es-MX" sz="1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2194" y="1376135"/>
            <a:ext cx="5941558" cy="519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93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500" y="89808"/>
            <a:ext cx="8478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+mn-lt"/>
              </a:rPr>
              <a:t>18 dependencias y entidades concentran el 90% de las                </a:t>
            </a:r>
          </a:p>
          <a:p>
            <a:r>
              <a:rPr lang="es-MX" sz="2400" b="1" dirty="0" smtClean="0">
                <a:solidFill>
                  <a:schemeClr val="bg1"/>
                </a:solidFill>
                <a:latin typeface="+mn-lt"/>
              </a:rPr>
              <a:t>compras a Pymes</a:t>
            </a:r>
            <a:endParaRPr lang="es-MX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662842" y="1177447"/>
            <a:ext cx="5822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b="1" dirty="0" smtClean="0"/>
              <a:t>Pesos</a:t>
            </a:r>
            <a:endParaRPr lang="es-MX" sz="105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988" y="1529217"/>
            <a:ext cx="7689237" cy="491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7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499" y="272102"/>
            <a:ext cx="847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+mn-lt"/>
              </a:rPr>
              <a:t>Tablero de Control General del Programa- Resumen</a:t>
            </a:r>
            <a:endParaRPr lang="es-MX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70" y="1409699"/>
            <a:ext cx="7868011" cy="483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807985" y="1081307"/>
            <a:ext cx="5822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b="1" dirty="0" smtClean="0"/>
              <a:t>Pesos</a:t>
            </a:r>
            <a:endParaRPr lang="es-MX" sz="1050" b="1" dirty="0"/>
          </a:p>
        </p:txBody>
      </p:sp>
    </p:spTree>
    <p:extLst>
      <p:ext uri="{BB962C8B-B14F-4D97-AF65-F5344CB8AC3E}">
        <p14:creationId xmlns:p14="http://schemas.microsoft.com/office/powerpoint/2010/main" xmlns="" val="23947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55290" y="271874"/>
            <a:ext cx="703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Liquidez y Financiamiento a Proveedores de Gobierno</a:t>
            </a:r>
            <a:endParaRPr lang="es-MX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01718" y="1448428"/>
            <a:ext cx="42490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algn="just">
              <a:buBlip>
                <a:blip r:embed="rId3"/>
              </a:buBlip>
            </a:pPr>
            <a:r>
              <a:rPr lang="es-MX" sz="2000" dirty="0" smtClean="0">
                <a:latin typeface="+mn-lt"/>
              </a:rPr>
              <a:t>La liquidez otorgada a proveedores de gobierno vía factoraje electrónico de </a:t>
            </a:r>
            <a:r>
              <a:rPr lang="es-MX" sz="2000" dirty="0" err="1" smtClean="0">
                <a:latin typeface="+mn-lt"/>
              </a:rPr>
              <a:t>Nafin</a:t>
            </a:r>
            <a:r>
              <a:rPr lang="es-MX" sz="2000" dirty="0" smtClean="0">
                <a:latin typeface="+mn-lt"/>
              </a:rPr>
              <a:t>, ascendió al mes de abril</a:t>
            </a:r>
            <a:r>
              <a:rPr lang="es-MX" sz="2000" dirty="0">
                <a:latin typeface="+mn-lt"/>
              </a:rPr>
              <a:t> </a:t>
            </a:r>
            <a:r>
              <a:rPr lang="es-MX" sz="2000" dirty="0" smtClean="0">
                <a:latin typeface="+mn-lt"/>
              </a:rPr>
              <a:t>a 15,565 MDP,  17% de incremento con respecto al mismo periodo de 2010</a:t>
            </a:r>
          </a:p>
          <a:p>
            <a:pPr marL="273050" indent="-273050" algn="just">
              <a:buBlip>
                <a:blip r:embed="rId3"/>
              </a:buBlip>
            </a:pPr>
            <a:endParaRPr lang="es-MX" sz="2000" dirty="0">
              <a:latin typeface="+mn-lt"/>
            </a:endParaRPr>
          </a:p>
          <a:p>
            <a:pPr marL="273050" indent="-273050" algn="just">
              <a:buBlip>
                <a:blip r:embed="rId3"/>
              </a:buBlip>
            </a:pPr>
            <a:r>
              <a:rPr lang="es-MX" sz="2000" dirty="0" smtClean="0">
                <a:latin typeface="+mn-lt"/>
              </a:rPr>
              <a:t>6 Intermediarios participan en el financiamiento al pedido: Banorte, HSBC, Santander, </a:t>
            </a:r>
            <a:r>
              <a:rPr lang="es-MX" sz="2000" dirty="0" err="1" smtClean="0">
                <a:latin typeface="+mn-lt"/>
              </a:rPr>
              <a:t>Mifel</a:t>
            </a:r>
            <a:r>
              <a:rPr lang="es-MX" sz="2000" dirty="0" smtClean="0">
                <a:latin typeface="+mn-lt"/>
              </a:rPr>
              <a:t>, </a:t>
            </a:r>
            <a:r>
              <a:rPr lang="es-MX" sz="2000" dirty="0" err="1" smtClean="0">
                <a:latin typeface="+mn-lt"/>
              </a:rPr>
              <a:t>Bx</a:t>
            </a:r>
            <a:r>
              <a:rPr lang="es-MX" sz="2000" dirty="0" smtClean="0">
                <a:latin typeface="+mn-lt"/>
              </a:rPr>
              <a:t>+, Interacciones y ABC Capital. </a:t>
            </a:r>
          </a:p>
          <a:p>
            <a:pPr marL="273050" indent="-273050" algn="just">
              <a:buBlip>
                <a:blip r:embed="rId3"/>
              </a:buBlip>
            </a:pPr>
            <a:endParaRPr lang="es-MX" sz="2000" dirty="0">
              <a:latin typeface="+mn-lt"/>
            </a:endParaRPr>
          </a:p>
          <a:p>
            <a:pPr marL="273050" indent="-273050" algn="just">
              <a:buBlip>
                <a:blip r:embed="rId3"/>
              </a:buBlip>
            </a:pPr>
            <a:r>
              <a:rPr lang="es-MX" sz="2000" dirty="0" smtClean="0">
                <a:latin typeface="+mn-lt"/>
              </a:rPr>
              <a:t>La </a:t>
            </a:r>
            <a:r>
              <a:rPr lang="es-MX" sz="2000" dirty="0">
                <a:latin typeface="+mn-lt"/>
              </a:rPr>
              <a:t>cartera de financiamiento </a:t>
            </a:r>
            <a:r>
              <a:rPr lang="es-MX" sz="2000" dirty="0" smtClean="0">
                <a:latin typeface="+mn-lt"/>
              </a:rPr>
              <a:t>al contrato al mes de abril asciende </a:t>
            </a:r>
            <a:r>
              <a:rPr lang="es-MX" sz="2000" dirty="0">
                <a:latin typeface="+mn-lt"/>
              </a:rPr>
              <a:t>a </a:t>
            </a:r>
            <a:r>
              <a:rPr lang="es-MX" sz="2000" dirty="0" smtClean="0">
                <a:latin typeface="+mn-lt"/>
              </a:rPr>
              <a:t>1,146 MDP </a:t>
            </a:r>
            <a:endParaRPr lang="es-MX" sz="2000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031" y="2533424"/>
            <a:ext cx="3738541" cy="267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62011" y="2194870"/>
            <a:ext cx="1674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+mn-lt"/>
              </a:rPr>
              <a:t>Millones de Pesos</a:t>
            </a:r>
            <a:endParaRPr lang="es-MX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7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>
            <a:grpSpLocks/>
          </p:cNvGrpSpPr>
          <p:nvPr/>
        </p:nvGrpSpPr>
        <p:grpSpPr bwMode="auto">
          <a:xfrm>
            <a:off x="0" y="0"/>
            <a:ext cx="9144000" cy="6591299"/>
            <a:chOff x="611560" y="1772816"/>
            <a:chExt cx="7416824" cy="374441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772816"/>
              <a:ext cx="7416824" cy="3744417"/>
            </a:xfrm>
            <a:prstGeom prst="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</p:pic>
        <p:sp>
          <p:nvSpPr>
            <p:cNvPr id="6" name="2 Proceso alternativo"/>
            <p:cNvSpPr>
              <a:spLocks noChangeArrowheads="1"/>
            </p:cNvSpPr>
            <p:nvPr/>
          </p:nvSpPr>
          <p:spPr bwMode="auto">
            <a:xfrm>
              <a:off x="683568" y="1772816"/>
              <a:ext cx="2880320" cy="216024"/>
            </a:xfrm>
            <a:prstGeom prst="flowChartAlternateProcess">
              <a:avLst/>
            </a:prstGeom>
            <a:solidFill>
              <a:srgbClr val="FF9966">
                <a:alpha val="20000"/>
              </a:srgbClr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s-ES" sz="2000"/>
            </a:p>
          </p:txBody>
        </p:sp>
      </p:grpSp>
    </p:spTree>
    <p:extLst>
      <p:ext uri="{BB962C8B-B14F-4D97-AF65-F5344CB8AC3E}">
        <p14:creationId xmlns:p14="http://schemas.microsoft.com/office/powerpoint/2010/main" xmlns="" val="157384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7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0" y="0"/>
            <a:ext cx="91414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78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94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4" name="Rectangle 8"/>
          <p:cNvSpPr>
            <a:spLocks noChangeArrowheads="1"/>
          </p:cNvSpPr>
          <p:nvPr/>
        </p:nvSpPr>
        <p:spPr bwMode="auto">
          <a:xfrm>
            <a:off x="382587" y="1314450"/>
            <a:ext cx="82804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61950" indent="-361950" algn="just">
              <a:spcBef>
                <a:spcPct val="50000"/>
              </a:spcBef>
              <a:buSzPct val="65000"/>
              <a:buFontTx/>
              <a:buChar char="o"/>
            </a:pPr>
            <a:r>
              <a:rPr lang="es-MX" sz="2400" b="0" dirty="0">
                <a:latin typeface="+mn-lt"/>
              </a:rPr>
              <a:t>Las contrataciones públicas representan un </a:t>
            </a:r>
            <a:r>
              <a:rPr lang="es-MX" sz="2400" dirty="0">
                <a:solidFill>
                  <a:srgbClr val="FF0000"/>
                </a:solidFill>
                <a:latin typeface="+mn-lt"/>
              </a:rPr>
              <a:t>40% del presupuesto</a:t>
            </a:r>
            <a:r>
              <a:rPr lang="es-MX" sz="2400" b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MX" sz="2400" b="0" dirty="0">
                <a:latin typeface="+mn-lt"/>
              </a:rPr>
              <a:t>de las dependencias y entidades de la APF.</a:t>
            </a:r>
          </a:p>
          <a:p>
            <a:pPr marL="361950" indent="-361950" algn="just">
              <a:spcBef>
                <a:spcPct val="50000"/>
              </a:spcBef>
              <a:buSzPct val="65000"/>
              <a:buFontTx/>
              <a:buChar char="o"/>
            </a:pPr>
            <a:r>
              <a:rPr lang="es-MX" sz="2400" b="0" dirty="0" smtClean="0">
                <a:latin typeface="+mn-lt"/>
              </a:rPr>
              <a:t>Las </a:t>
            </a:r>
            <a:r>
              <a:rPr lang="es-MX" sz="2400" b="0" dirty="0">
                <a:latin typeface="+mn-lt"/>
              </a:rPr>
              <a:t>contrataciones públicas de la APF representan </a:t>
            </a:r>
            <a:r>
              <a:rPr lang="es-MX" sz="2400" b="0" dirty="0">
                <a:solidFill>
                  <a:srgbClr val="FF0000"/>
                </a:solidFill>
                <a:latin typeface="+mn-lt"/>
              </a:rPr>
              <a:t>al menos el </a:t>
            </a:r>
            <a:r>
              <a:rPr lang="es-MX" sz="2400" dirty="0">
                <a:solidFill>
                  <a:srgbClr val="FF0000"/>
                </a:solidFill>
                <a:latin typeface="+mn-lt"/>
              </a:rPr>
              <a:t>8% del </a:t>
            </a:r>
            <a:r>
              <a:rPr lang="es-MX" sz="2400" dirty="0" smtClean="0">
                <a:solidFill>
                  <a:srgbClr val="FF0000"/>
                </a:solidFill>
                <a:latin typeface="+mn-lt"/>
              </a:rPr>
              <a:t>PIB</a:t>
            </a:r>
            <a:endParaRPr lang="es-MX" sz="2400" b="0" dirty="0">
              <a:latin typeface="+mn-lt"/>
            </a:endParaRPr>
          </a:p>
          <a:p>
            <a:pPr marL="361950" indent="-361950" algn="just">
              <a:spcBef>
                <a:spcPct val="50000"/>
              </a:spcBef>
              <a:buSzPct val="65000"/>
              <a:buFontTx/>
              <a:buChar char="o"/>
            </a:pPr>
            <a:r>
              <a:rPr lang="es-MX" sz="2400" b="0" dirty="0">
                <a:latin typeface="+mn-lt"/>
              </a:rPr>
              <a:t>En </a:t>
            </a:r>
            <a:r>
              <a:rPr lang="es-MX" sz="2400" b="0" dirty="0" err="1">
                <a:latin typeface="+mn-lt"/>
              </a:rPr>
              <a:t>CompraNet</a:t>
            </a:r>
            <a:r>
              <a:rPr lang="es-MX" sz="2400" b="0" dirty="0">
                <a:latin typeface="+mn-lt"/>
              </a:rPr>
              <a:t> se registran anualmente más de </a:t>
            </a:r>
            <a:r>
              <a:rPr lang="es-MX" sz="2400" dirty="0">
                <a:solidFill>
                  <a:srgbClr val="FF0000"/>
                </a:solidFill>
                <a:latin typeface="+mn-lt"/>
              </a:rPr>
              <a:t>76 mil procedimientos</a:t>
            </a:r>
            <a:r>
              <a:rPr lang="es-MX" sz="2400" b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MX" sz="2400" b="0" dirty="0">
                <a:latin typeface="+mn-lt"/>
              </a:rPr>
              <a:t>de contratación: LP, I3P y </a:t>
            </a:r>
            <a:r>
              <a:rPr lang="es-MX" sz="2400" b="0" dirty="0" smtClean="0">
                <a:latin typeface="+mn-lt"/>
              </a:rPr>
              <a:t>AD</a:t>
            </a:r>
            <a:endParaRPr lang="es-MX" sz="2400" b="0" dirty="0">
              <a:latin typeface="+mn-lt"/>
            </a:endParaRPr>
          </a:p>
          <a:p>
            <a:pPr marL="361950" indent="-361950" algn="just">
              <a:spcBef>
                <a:spcPct val="50000"/>
              </a:spcBef>
              <a:buSzPct val="65000"/>
              <a:buFontTx/>
              <a:buChar char="o"/>
            </a:pPr>
            <a:r>
              <a:rPr lang="es-MX" sz="2400" b="0" dirty="0">
                <a:latin typeface="+mn-lt"/>
              </a:rPr>
              <a:t>El monto anual total de las contrataciones es superior </a:t>
            </a:r>
            <a:r>
              <a:rPr lang="es-MX" sz="2400" b="0" dirty="0">
                <a:solidFill>
                  <a:srgbClr val="FF0000"/>
                </a:solidFill>
                <a:latin typeface="+mn-lt"/>
              </a:rPr>
              <a:t>a </a:t>
            </a:r>
            <a:r>
              <a:rPr lang="es-MX" sz="2400" dirty="0">
                <a:solidFill>
                  <a:srgbClr val="FF0000"/>
                </a:solidFill>
                <a:latin typeface="+mn-lt"/>
              </a:rPr>
              <a:t>un billón de </a:t>
            </a:r>
            <a:r>
              <a:rPr lang="es-MX" sz="2400" dirty="0" smtClean="0">
                <a:solidFill>
                  <a:srgbClr val="FF0000"/>
                </a:solidFill>
                <a:latin typeface="+mn-lt"/>
              </a:rPr>
              <a:t>pesos (80,000 MDD)</a:t>
            </a:r>
            <a:endParaRPr lang="es-MX" sz="24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128588" y="302720"/>
            <a:ext cx="8215312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84238" indent="-34290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06525" indent="-3429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928813" indent="-3429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451100" indent="-3429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908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65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22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79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 b="1" dirty="0">
                <a:solidFill>
                  <a:schemeClr val="bg1"/>
                </a:solidFill>
                <a:latin typeface="Calibri" pitchFamily="34" charset="0"/>
              </a:rPr>
              <a:t>Importancia de las contrataciones públicas</a:t>
            </a:r>
            <a:endParaRPr lang="es-E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08915" name="Group 19"/>
          <p:cNvGrpSpPr>
            <a:grpSpLocks/>
          </p:cNvGrpSpPr>
          <p:nvPr/>
        </p:nvGrpSpPr>
        <p:grpSpPr bwMode="auto">
          <a:xfrm>
            <a:off x="0" y="5672138"/>
            <a:ext cx="9144000" cy="1160462"/>
            <a:chOff x="0" y="3153"/>
            <a:chExt cx="5760" cy="731"/>
          </a:xfrm>
        </p:grpSpPr>
        <p:pic>
          <p:nvPicPr>
            <p:cNvPr id="208907" name="Picture 11" descr="ANd9GcTOmlHn6Yk8DXJ0YUiFpcfnJ-uJ6CQ5_XgAvCsWiezsTllWdFkKzngErPI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3"/>
              <a:ext cx="814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908" name="Picture 12" descr="ANd9GcT6s1ntsWtYtqDcf9f7VBLAF0BPUIs7lZlpUG-GnikbdHyyUh_Kz8re5sE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" y="3153"/>
              <a:ext cx="850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909" name="Picture 13" descr="ANd9GcSkaY__r9LYJtfYvYs0bNgkO-FHS5PcrfIweUIjioS4FJhH5GFKQhi6DzM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" y="3153"/>
              <a:ext cx="850" cy="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910" name="Picture 14" descr="ANd9GcRbKQv0qgGQVnv9dHu-GpPWssVPyCZY8M1YSJakfcqX3sVoocveMjDoY2Nj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" y="3153"/>
              <a:ext cx="854" cy="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911" name="Picture 15" descr="ANd9GcQUulS_LZPUk9IXiHa5n2x1_QeeMyLc7mBvm7_ZFdVnsHkTcYNH9ObRZxI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" y="3153"/>
              <a:ext cx="852" cy="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912" name="Picture 16" descr="ANd9GcQzAfUeqhAtZzJK3PQdYJXulefPHg-MODzl9h86dhkLInU3d2caPkdWz88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3153"/>
              <a:ext cx="868" cy="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913" name="Picture 17" descr="ANd9GcTn0PV_XkMcQEYXzGfhYq3tgzr0ua-ZfiYCS0DgewE5I9XNxNkS_sijWbn7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" y="3153"/>
              <a:ext cx="807" cy="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8201594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4" y="3175"/>
            <a:ext cx="9140056" cy="68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44008" y="47208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Del 5 al 8 de abril</a:t>
            </a:r>
            <a:endParaRPr lang="es-MX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6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12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" y="0"/>
            <a:ext cx="91403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44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6 CuadroTexto"/>
          <p:cNvSpPr txBox="1">
            <a:spLocks noChangeArrowheads="1"/>
          </p:cNvSpPr>
          <p:nvPr/>
        </p:nvSpPr>
        <p:spPr bwMode="auto">
          <a:xfrm>
            <a:off x="367638" y="2387931"/>
            <a:ext cx="807243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 sz="2000" dirty="0"/>
          </a:p>
          <a:p>
            <a:pPr algn="ctr"/>
            <a:r>
              <a:rPr lang="es-MX" sz="4000" b="1" dirty="0" smtClean="0"/>
              <a:t>Financiamiento a </a:t>
            </a:r>
          </a:p>
          <a:p>
            <a:pPr algn="ctr"/>
            <a:r>
              <a:rPr lang="es-MX" sz="4000" b="1" dirty="0" smtClean="0"/>
              <a:t>Proveedores de Gobierno</a:t>
            </a:r>
            <a:endParaRPr lang="es-MX" sz="4000" b="1" dirty="0"/>
          </a:p>
        </p:txBody>
      </p:sp>
      <p:sp>
        <p:nvSpPr>
          <p:cNvPr id="3" name="AutoShape 34" descr="data:image/jpg;base64,/9j/4AAQSkZJRgABAQAAAQABAAD/2wCEAAkGBhEREBURExMQEA8VFRUaFxUVEhsVFBcXGBUhGB8WHh4cHCgqGCAjGhMaHzshLygpLCwsFx49NTA2NTIuLSkBCQoKDQwOGg8PGTUkHiQwMDU1MS41LC4wNS81LDUvNDEsLjYyKjU1MjQpNTU1Ni4pLzMtNCowLCksMTUvLzQqLP/AABEIAEsAcAMBIgACEQEDEQH/xAAbAAACAwEBAQAAAAAAAAAAAAAABgMEBwUCAf/EADsQAAEDAQQEDAQFBQEAAAAAAAECAxEABBIhMQYTktEFFBUiM0FCUVJhcrIyU3GBIzSTseEWc4ORoWL/xAAbAQEAAgIDAAAAAAAAAAAAAAAABAUDBgECB//EAC0RAAEDAQMLBAMAAAAAAAAAAAABAgMRBCFhBRIUIjFBUYGR4fATFbHBMzRx/9oADAMBAAIRAxEAPwD5bLY5rF89z41ds+I+dRcdc+Y5tnfRbelX61e411uAdFHLU2p2+2y0gwVLymJP2AIx862NXMY2rjz9rZZZFay9Tk8dc+Y5tnfRx1z5jm2d9dLhDR0NvNMpfaeLpAvIxSmVXRMT3/8AK6Vs0BW0lRVaLMClJVdkhUATl9q6LLElMTIlmtC1omzbeLfHXPmObZ30cdc+Y5tnfUNFZqIRc93Em4658xzbO+jjrnzHNs76hopRBnu4k3HXPmObZ31oOgrqjZZKlE6xeZJ6k1nFaLoF+U/yL/ZNQraielzLfI7lW0XruUYlOQJJgCqvKiZgB1XmEmKruqWu84kXrvRpnAkYFXVMT31nOlOlNoUopU5q0iVIQ2qLqZKReIwOAnrzwiqCWZI9pucUayLRDVGrWlRgK5wiROIkTl9DUySZGJz76yjRHTF1TqbPaFKUlcJQ6Tz0rnAE9aScMcjEVqFhfvgE4KBgjuINdo5EelUOHsVi0UyO29Kv1q9xpp0Mt1qQ0sIs/GrKVQpMgEKKRMTmCIwjupWtvSr9avcamsPDNoYENOuNpJmEqwnvjKtlkZnsp8nn8EyQzZ6qu/ZT7HHSDgVhm1WNxpGpU48i831CFJMwMomDGFdDTCzFRciwh5RbwtF5MpwPUcebWdv8JPLcDq3FqcEQoqJIgyI7oNWFaR2siDaHyDmNYd9R9HfqrWtP6TtPh10RtEcu6nCnlDnUUUVOKYKKKKAK0TQL8of7i/2TWd1omgX5T/Iv9k1Ct34uZcZG/Y5KeeGLSE2dAchtSlLSDMwoyLl9WAlJzJiUiREgIOknA1tcKrQ40lQCAVqaUm7dHNBugyMABERhNalabHF5NwuMu3ysSFXVGOycwccMaS7XwUgyWksweaVtqKZGcKQpcJMeRyBzy1mVqKmtt8vNwjlcx9ERL+K08+BasPArdqU2Wm3WbS2UB1pSFFCwIGsSrqnO4e/CRlr/AAY6VKcN0JTrlBJCr18COd5Yz/qlzgZklsGzlT0HV3VOSyymSVFJupvq52Y7zTPwZwe2whLTYhCfuTJxJ86kMSlx19T1KKmwyi2MnWL9avcai1Bq7a+kX61+41FVlpsuBUrkezKtb+vYr6g0ag1YoppsuBx7NZsevYr6g0ag1YoppsuA9ms2PXsV9QaNQasgV8ppsuA9ms2PXsV9Qab9FdIGbOxq3Cu9fUcEyIIG6liisUtpfI3NcSLPk6Gzvz2VqP8A/Wll73P0/wCagXpNYDiUkkGehGZ6/rgMfKkeioxYD/8A1nZe9z9P+a9NaZWUqABckkD4O8/Ws+qWydIj1o9wrkBa+kX61+41NZy3qlhV0Odk84q9MRAHnM+RqG19Iv1r9xqzwe0yUnWEA3h2yCE3TJSO0ZCcPP70BKtVnvpi5d1ZzCyNZcEFWExenKf9YV4QtjVuBQSXSVXCkKCchETkJnMd0xnUVobbDLZSQXCOfzsQZOET3AdX3r0lprUpJP4l/nY4hMjITjhPUfrQEpcYC2SAgtwgOCFzkm8errvRBNRJUyWlzg8ZKYSbqYjm59qVdRyTiKlLLWsUPwroSbg1xuKN+OcqeabsmMMQPpX1LFmhwX1SFOaszgUpRzQcOtRzw+GIxwA+vPWcKSW5SAhwKi8DeLcJ6/Ec/rIjOvaNTqkBM60fEYICrwnv7MAZCZOdSKZZ1aecAr8PG+SqT8YKeyE9R68M5wncbswWgoUY1qSZM3WycsRmm7n/AOhQHIoq6WmiyVFcv3piT8M3Yyie1nlVKgCiiigCpbJ0iPWj3CoqlsnSI9aPcKALX0i/Wv3GoqZX+CWStRun4ldpXf8AWvHI7PhO0rfQC7RTFyOz4TtK30cjs+E7St9ALtFMXI7PhO0rfRyOz4TtK30Au0Uxcjs+E7St9HI7PhO0rfQC7RTFyOz4TtK30cjs+E7St9ALtFMXI7PhO0rfRyOz4TtK30Au1LZOkR60e4V3eR2fCdpW+vdn4IZvp5p+JPaV3/WgP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342900"/>
            <a:ext cx="1066800" cy="714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6370296" y="692198"/>
            <a:ext cx="2162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200" b="1" dirty="0" smtClean="0">
                <a:solidFill>
                  <a:schemeClr val="bg1"/>
                </a:solidFill>
              </a:rPr>
              <a:t>Marco Legal e Institucional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6" name="AutoShape 50" descr="data:image/jpg;base64,/9j/4AAQSkZJRgABAQAAAQABAAD/2wCEAAkGBg8QEBMUEggKEhURDxQVGBYWExobFBQWHxwhFhMRFR4ZJycqIxovJRIeKzAhJSg1LDA4Fio9QTw2ODI3LTUBCQoKDQsOGQ8OGTUkHiU1MjU1LzUwNTU1NTU1LDEyNTUrMjE1NTU1LDU1NSo1NDQuNS81NDQ1LjIwLCkwLDUsLv/AABEIADQAaAMBIgACEQEDEQH/xAAaAAEAAgMBAAAAAAAAAAAAAAAABQYDBAcB/8QAMxAAAgEDAwIEBQIFBQAAAAAAAQIDAAQRBRIhBjETIkFRBxQjMmFxoUJykbHhCCQzYoH/xAAZAQEBAQEBAQAAAAAAAAAAAAAAAgEEBQP/xAAmEQACAgECBAcBAAAAAAAAAAAAAQIRAwQhEhNRkRQxQmHB8PGB/9oADAMBAAIRAxEAPwDkFKUrlPcFKUoBSlKAUpSgFKUoBSlKAUpSgJvpbpabUbpLeJ41ZgxLOfKqjlm45P6D/NdctvgDp8SbrjV71sDkrsjT9wx/eqj0F8M728C3Md6LVFc7JeTIWHBMYUjgEEZJFXnrD520Wyt5Oo5Lg3N9Avmt4wdqOrFiVIJG7Zwe+e9VB7W0RqE3k5eOX8Md1/p804j6eoaih92KMP6bR/euYdVfDqawvI7drmJxMNySAH7c4YsoyQRjsM59Mniu4dRadr3hk2utWBYA+U24Rz+FZmcZ/UAVxTRo5r7VYFu7m6d3uFR2LESLg9lP8OCOMdqTaW1E6WE5py4k0u5Hjo4mO5cXQxbqjDKY3qyeKpPm44wPLuGWHO3zV7Y9FtI6A3kSh1Zs4+0KkUhzkgY/3I5z/CfwD0FukYpHuFa3v4gsc7eMuppO7bUZAWhQFmypKkd8MRUJoHSXzVn9W+uxc3EUq2abzsMcXmeMgn7WOQo7eTNYfVK1d/a/WUyTp0i3M3zEZx5toDcx+IYfEDdvvH298c/istt0uXS1YXKhrucxqNowoDbNzHdnuPRcfnPFWzpvpWK701g+pTQytfmOFXci3aQRhwjr2DHzAP37D8HZ0T4ftJHAJZru3njv5o3O4/Rijj8cmMDsxJyCDg7s81K3LklG035Mptv0dM8du4ljxdSxRqMHKs7SLhsewh3fkSD80k6NmWO5kMsWLSV0dedx2lRuH/UlwPwSM9xVs0WDT76UWkCavbMwYQStcl1LKrFfFjCgKCGceU8bz7mpg9GjwLbZo2p3ZuLON5SNRWMbyArpscHK/SXntgAelat/ImScHUtuxze96YMbSKLlGMMLu/kYAMjiKSNSeGwTww4I9jxW9H0PuuJoRfp9CLcWKrjO7YRw5wo7k/dgfbnirP8AIWB1P5RpdQu0lkigSYXn/HGwUmE4UhwrE9iBxW3pmn211d3arBqm6zglbLagQ0rRyqIvOyjYAQTySASD6UtBxklftZzq56fZLZJvGU79hKYOVV9/hHPYk/LvkenHfnCrL1ZZpDBHGNMuIfOSmdRS4jGPvASMYUncOa8qJTpnXi07nG397HvTfWt9p4KwXI2E5MbruQn3A7g/oRWTXetrm8uoLmWK3DW+zaqhgnlbfk5JPJ78+lQFK5OZKqs97wmFz4+HfqXLV/i1qlwhUSwQAjBMSkNj+ZiSP/MGqrpGoPazxzoqFonDgNnaSPfGP71r0o8km7bENJhxxcYRpMscfW7pI0sOi6TDM2/6yJIZFLZDOu9yA3mPOPWsL9cX4eMxXckCQpGqRRswiCpjAKknOcc575qCpW8yXUxaPAvT8ktq3UslxHJGbS1jWW8N0QgbiQpsYDJPlPfHufbit0/EG/8ADtl8dd1pJvSUjMh8pTY+eGXDEcjJquUrOZLqb4TC0k4lhXrV0LvBpGl20sikGaJH3rn7vD3MQhPuo9a1J+qbhpLWVfDjeygjijZc5KrnBbJOc7iCOxzUTSt5kuoWkwr0kiNcYXq3aWdtGyzLKI1DeFuBycDOQCecA+tZtM6nkgluZPk7WT5tJFkRw2za7b2A2kH96iKVnHIp6bE1TXsSGparFMm1dE06A7gd8Xibv5fO7DHPt6UqPpWOTZcMMIKkKUpUn1FKUoBSlKAUpSgFKUoBSlKAUpSgP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236538"/>
            <a:ext cx="990600" cy="495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AutoShape 54" descr="data:image/jpg;base64,/9j/4AAQSkZJRgABAQAAAQABAAD/2wCEAAkGBhIPDBUNDxAUFRUVFxEOFRUMDRcXFg8eHxQVFBMcFh4XGyYqIxkvGhQXHy8kKTM1ODQ4FR4xQTA2NiY3ODUBCQoKDQwOGQ4OGi8lHiQ1MzU1NTU1NTU1KTU1MjU1NTU1NTU1NTU1NTU1NTUrNTUqNS4tNTQpNSkpLDUxKSkuLf/AABEIADAAZAMBIgACEQEDEQH/xAAbAAEBAAIDAQAAAAAAAAAAAAAEAAMGAQUHAv/EACwQAAIBBAEDAgYBBQAAAAAAAAECAwAEERMSBSExBiIHFDJBUYFhFyNCUpH/xAAaAQEAAgMBAAAAAAAAAAAAAAAAAwQCBQYB/8QAJhEAAQMDAgUFAAAAAAAAAAAAAAESFAIEEQNhITFBgfATUXHR4f/aAAwDAQACEQMRAD8A8V11a6Vrq11A82cZQuurXStdWujxGULrq10rXVro8RlC66tdK11xro8RlDa6tdK11a6PEZQuurXStdWujxGUKI6qSY6qOEcZqrffhR0mCSd3u+nTXK+1UeOEvFEe/LYMgHII/Pjx3rTdVb56e9eXnTbIW0bW0kevcgLe+Hm5GOxGWDHkVOfNVqK0zlTe3NtWxtCcV7HoMM3S3tpJpOmIY0klhGnpPPsh4knghx3B815taelLLqk93c2iXMMEJtgkVvb75HL8wxChshcpnGT5NO9L+t7u06dHa27Wg5vP77mb3xn6yXBIABzgE5ya6zoHUnghmVxazLdKtzIs9yylTGzsAdZUhyZCcfxUi6iLgpUWepQ7HPpx39jB1/4bmFbdrZpmNxKbVY720MEgbsQQCT7O/n+Krz4cqnVLazW4EkNw2tZ4k7BlYpMuM+Vcf8IrtG9aSw6YoIrSLKtJE0c0j/LPKBGzsXY4cKCMHsORODXNj6uvHaIzz285SczRPdTcTCY1bl9IBCMpx3HfI+9eOoJPRuETPz52+zrpfhTMl8bZnDRtFPPBPCAUuOCF1Xz2Jxgj7ee4rmb0N0+K6HT5upOLjKwsY7ItCjnA48uYJAJAJxWfo3qu6sbaSJJ4WjmikmEbSsxt2Y49mB7Zfdnj4+9Pb1izdQBe06Y9wOLfNNy4FgnIMSDjl4/Yo6gLoXGdtv0xf0hWONN73ZkIfkLHp+5EKuyEcgw/1z+6Nb/Di0+auLOW9lEtuktw2uzBUxqivnu/18WGV/ORmsN56vu99pebo9iqx/tyk5zM5fevgZ5Ht+CK+YJ2t7y6mjNoNytZlEuiyKJx7mjP3Vcdzntmj6egS218K6rzJn6d8OrW4tTdxT3kkZlaBflumbH7IjEsqv2GWI/QrUev9MjgumhhaVlXAPzUGqRW/wAgy5OMGts6N1o29m1i8NpMkbz3IM1w4JI4oePBhnIHt/Peui9SqGueaxwIGRH42cpdBkfcsSeX5rGqtMcCbSt63qlXLpyNf1VUvVXFRvLkbYZqq1UvXVrqk86WKE1VaqXrq1UeIoTVVqpeurXR4ihNVWql66tdHiKE1VaqXrq1UeIoTVVqpeurXR4ihNVVL1VUeIp/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212725"/>
            <a:ext cx="9525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03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17304" y="257160"/>
            <a:ext cx="55803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¿Qué es Cadenas Productivas?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49" y="1733550"/>
            <a:ext cx="8126413" cy="6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Flecha derecha"/>
          <p:cNvSpPr/>
          <p:nvPr/>
        </p:nvSpPr>
        <p:spPr>
          <a:xfrm>
            <a:off x="2686050" y="1809750"/>
            <a:ext cx="295275" cy="28575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Flecha derecha"/>
          <p:cNvSpPr/>
          <p:nvPr/>
        </p:nvSpPr>
        <p:spPr>
          <a:xfrm rot="10800000">
            <a:off x="2686050" y="2071678"/>
            <a:ext cx="295275" cy="28575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Flecha derecha"/>
          <p:cNvSpPr/>
          <p:nvPr/>
        </p:nvSpPr>
        <p:spPr>
          <a:xfrm>
            <a:off x="5653095" y="1809750"/>
            <a:ext cx="295275" cy="28575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derecha"/>
          <p:cNvSpPr/>
          <p:nvPr/>
        </p:nvSpPr>
        <p:spPr>
          <a:xfrm rot="10800000">
            <a:off x="5653095" y="2071678"/>
            <a:ext cx="295275" cy="28575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3439215" y="1848698"/>
            <a:ext cx="1756828" cy="368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Grandes empresas</a:t>
            </a:r>
            <a:endParaRPr lang="es-MX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194007" y="1848698"/>
            <a:ext cx="2238691" cy="368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Clientes / Distribuidores</a:t>
            </a:r>
            <a:endParaRPr lang="es-MX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9504" y="2789925"/>
            <a:ext cx="4570411" cy="1734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10 Rectángulo"/>
          <p:cNvSpPr/>
          <p:nvPr/>
        </p:nvSpPr>
        <p:spPr>
          <a:xfrm>
            <a:off x="954664" y="1848698"/>
            <a:ext cx="1252972" cy="368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Proveedores</a:t>
            </a:r>
            <a:endParaRPr lang="es-MX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622403" y="3446700"/>
            <a:ext cx="106631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Información</a:t>
            </a:r>
            <a:endParaRPr lang="es-MX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015623" y="3446700"/>
            <a:ext cx="1314782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Financiamiento</a:t>
            </a:r>
            <a:endParaRPr lang="es-MX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381041" y="3351450"/>
            <a:ext cx="152477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Capacitación y</a:t>
            </a:r>
          </a:p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Asistencia técnica</a:t>
            </a:r>
            <a:endParaRPr lang="es-MX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2550808" y="3570223"/>
            <a:ext cx="106853" cy="1068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Elipse"/>
          <p:cNvSpPr/>
          <p:nvPr/>
        </p:nvSpPr>
        <p:spPr>
          <a:xfrm>
            <a:off x="3968984" y="3570223"/>
            <a:ext cx="106853" cy="1068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Elipse"/>
          <p:cNvSpPr/>
          <p:nvPr/>
        </p:nvSpPr>
        <p:spPr>
          <a:xfrm>
            <a:off x="5460428" y="3499566"/>
            <a:ext cx="106853" cy="1068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Picture 2" descr="E:\Users\fgonzalez\AppData\Local\Microsoft\Windows\Temporary Internet Files\Content.IE5\1ZTPXLSW\MCj043487400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4047" y="4638674"/>
            <a:ext cx="1104900" cy="1104900"/>
          </a:xfrm>
          <a:prstGeom prst="rect">
            <a:avLst/>
          </a:prstGeom>
          <a:noFill/>
        </p:spPr>
      </p:pic>
      <p:pic>
        <p:nvPicPr>
          <p:cNvPr id="19" name="Picture 4" descr="E:\Users\fgonzalez\AppData\Local\Microsoft\Windows\Temporary Internet Files\Content.IE5\PX6JN0CO\MCj0433941000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695450" y="4675583"/>
            <a:ext cx="1102442" cy="1067991"/>
          </a:xfrm>
          <a:prstGeom prst="rect">
            <a:avLst/>
          </a:prstGeom>
          <a:noFill/>
        </p:spPr>
      </p:pic>
      <p:sp>
        <p:nvSpPr>
          <p:cNvPr id="20" name="19 Rectángulo"/>
          <p:cNvSpPr/>
          <p:nvPr/>
        </p:nvSpPr>
        <p:spPr>
          <a:xfrm>
            <a:off x="829559" y="4731109"/>
            <a:ext cx="874535" cy="368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 smtClean="0">
                <a:cs typeface="Arial" charset="0"/>
              </a:rPr>
              <a:t>Internet</a:t>
            </a:r>
            <a:endParaRPr lang="es-MX" sz="1600" b="1" dirty="0"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7553655" y="4721584"/>
            <a:ext cx="104399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b="1" dirty="0" smtClean="0">
                <a:cs typeface="Arial" charset="0"/>
              </a:rPr>
              <a:t>Centro de</a:t>
            </a:r>
          </a:p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b="1" dirty="0" smtClean="0">
                <a:cs typeface="Arial" charset="0"/>
              </a:rPr>
              <a:t>atención</a:t>
            </a:r>
          </a:p>
          <a:p>
            <a:pPr marL="609600" indent="-6096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b="1" dirty="0" smtClean="0">
                <a:cs typeface="Arial" charset="0"/>
              </a:rPr>
              <a:t>telefónica</a:t>
            </a:r>
            <a:endParaRPr lang="es-MX" sz="1400" b="1" dirty="0">
              <a:cs typeface="Arial" charset="0"/>
            </a:endParaRPr>
          </a:p>
        </p:txBody>
      </p:sp>
      <p:sp>
        <p:nvSpPr>
          <p:cNvPr id="22" name="21 Flecha derecha"/>
          <p:cNvSpPr/>
          <p:nvPr/>
        </p:nvSpPr>
        <p:spPr>
          <a:xfrm rot="2476669">
            <a:off x="877824" y="2621280"/>
            <a:ext cx="1243584" cy="768096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3" name="22 Flecha derecha"/>
          <p:cNvSpPr/>
          <p:nvPr/>
        </p:nvSpPr>
        <p:spPr>
          <a:xfrm rot="8100000">
            <a:off x="7146609" y="2621282"/>
            <a:ext cx="1243584" cy="768096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58 CuadroTexto"/>
          <p:cNvSpPr txBox="1">
            <a:spLocks noChangeArrowheads="1"/>
          </p:cNvSpPr>
          <p:nvPr/>
        </p:nvSpPr>
        <p:spPr bwMode="auto">
          <a:xfrm>
            <a:off x="3574534" y="5018043"/>
            <a:ext cx="32146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MX" dirty="0">
                <a:cs typeface="Arial" pitchFamily="34" charset="0"/>
              </a:rPr>
              <a:t>Factoraje  </a:t>
            </a:r>
            <a:r>
              <a:rPr lang="es-MX" dirty="0" smtClean="0">
                <a:cs typeface="Arial" pitchFamily="34" charset="0"/>
              </a:rPr>
              <a:t>electrónico</a:t>
            </a:r>
          </a:p>
          <a:p>
            <a:pPr>
              <a:defRPr/>
            </a:pPr>
            <a:r>
              <a:rPr lang="es-MX" dirty="0" smtClean="0">
                <a:cs typeface="Arial" pitchFamily="34" charset="0"/>
              </a:rPr>
              <a:t>Otros financiamientos Nafin  </a:t>
            </a:r>
            <a:endParaRPr lang="es-MX" dirty="0">
              <a:cs typeface="Arial" pitchFamily="34" charset="0"/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3441078" y="5108759"/>
            <a:ext cx="106853" cy="1068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Elipse"/>
          <p:cNvSpPr/>
          <p:nvPr/>
        </p:nvSpPr>
        <p:spPr>
          <a:xfrm>
            <a:off x="3441078" y="5457844"/>
            <a:ext cx="106853" cy="1068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9953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37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26474" y="216975"/>
            <a:ext cx="85585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¿Cómo funciona el Factoraje </a:t>
            </a:r>
            <a:r>
              <a:rPr lang="es-ES" sz="2800" b="1" dirty="0" smtClean="0">
                <a:solidFill>
                  <a:schemeClr val="bg1"/>
                </a:solidFill>
              </a:rPr>
              <a:t>Electrónico?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3" y="1257300"/>
            <a:ext cx="8767161" cy="540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295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0386" name="Group 2"/>
          <p:cNvGrpSpPr>
            <a:grpSpLocks/>
          </p:cNvGrpSpPr>
          <p:nvPr/>
        </p:nvGrpSpPr>
        <p:grpSpPr bwMode="auto">
          <a:xfrm>
            <a:off x="26988" y="217488"/>
            <a:ext cx="9144000" cy="6634162"/>
            <a:chOff x="0" y="141"/>
            <a:chExt cx="5760" cy="4179"/>
          </a:xfrm>
        </p:grpSpPr>
        <p:grpSp>
          <p:nvGrpSpPr>
            <p:cNvPr id="1040387" name="Group 3"/>
            <p:cNvGrpSpPr>
              <a:grpSpLocks/>
            </p:cNvGrpSpPr>
            <p:nvPr/>
          </p:nvGrpSpPr>
          <p:grpSpPr bwMode="auto">
            <a:xfrm>
              <a:off x="0" y="141"/>
              <a:ext cx="5760" cy="4179"/>
              <a:chOff x="0" y="141"/>
              <a:chExt cx="5760" cy="4179"/>
            </a:xfrm>
          </p:grpSpPr>
          <p:grpSp>
            <p:nvGrpSpPr>
              <p:cNvPr id="1040388" name="Group 4"/>
              <p:cNvGrpSpPr>
                <a:grpSpLocks/>
              </p:cNvGrpSpPr>
              <p:nvPr/>
            </p:nvGrpSpPr>
            <p:grpSpPr bwMode="auto">
              <a:xfrm>
                <a:off x="0" y="141"/>
                <a:ext cx="5760" cy="4179"/>
                <a:chOff x="0" y="0"/>
                <a:chExt cx="5760" cy="4179"/>
              </a:xfrm>
            </p:grpSpPr>
            <p:grpSp>
              <p:nvGrpSpPr>
                <p:cNvPr id="1040389" name="Group 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760" cy="4179"/>
                  <a:chOff x="0" y="0"/>
                  <a:chExt cx="5760" cy="4179"/>
                </a:xfrm>
              </p:grpSpPr>
              <p:grpSp>
                <p:nvGrpSpPr>
                  <p:cNvPr id="1040390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5760" cy="4179"/>
                    <a:chOff x="0" y="0"/>
                    <a:chExt cx="5760" cy="4179"/>
                  </a:xfrm>
                </p:grpSpPr>
                <p:grpSp>
                  <p:nvGrpSpPr>
                    <p:cNvPr id="1040391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5760" cy="4179"/>
                      <a:chOff x="0" y="0"/>
                      <a:chExt cx="5760" cy="4179"/>
                    </a:xfrm>
                  </p:grpSpPr>
                  <p:pic>
                    <p:nvPicPr>
                      <p:cNvPr id="1040392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760" cy="4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sp>
                    <p:nvSpPr>
                      <p:cNvPr id="1040393" name="Rectangl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68" y="900"/>
                        <a:ext cx="564" cy="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r>
                          <a:rPr lang="es-MX" sz="80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Tahoma" pitchFamily="34" charset="0"/>
                          </a:rPr>
                          <a:t>GDF</a:t>
                        </a:r>
                        <a:endParaRPr lang="es-ES" sz="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endParaRPr>
                      </a:p>
                    </p:txBody>
                  </p:sp>
                </p:grpSp>
                <p:sp>
                  <p:nvSpPr>
                    <p:cNvPr id="1040394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58" y="1512"/>
                      <a:ext cx="1956" cy="1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/>
                      <a:endParaRPr lang="es-ES" sz="8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p:txBody>
                </p:sp>
              </p:grpSp>
              <p:sp>
                <p:nvSpPr>
                  <p:cNvPr id="104039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353" y="1510"/>
                    <a:ext cx="1939" cy="11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</p:grpSp>
            <p:grpSp>
              <p:nvGrpSpPr>
                <p:cNvPr id="1040396" name="Group 12"/>
                <p:cNvGrpSpPr>
                  <a:grpSpLocks/>
                </p:cNvGrpSpPr>
                <p:nvPr/>
              </p:nvGrpSpPr>
              <p:grpSpPr bwMode="auto">
                <a:xfrm>
                  <a:off x="2388" y="3082"/>
                  <a:ext cx="2185" cy="103"/>
                  <a:chOff x="2388" y="3082"/>
                  <a:chExt cx="2185" cy="103"/>
                </a:xfrm>
              </p:grpSpPr>
              <p:sp>
                <p:nvSpPr>
                  <p:cNvPr id="104039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3084"/>
                    <a:ext cx="401" cy="9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104039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884" y="3082"/>
                    <a:ext cx="401" cy="9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1040399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3087"/>
                    <a:ext cx="401" cy="9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  <p:sp>
                <p:nvSpPr>
                  <p:cNvPr id="104040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3085"/>
                    <a:ext cx="401" cy="9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MX"/>
                  </a:p>
                </p:txBody>
              </p:sp>
            </p:grpSp>
          </p:grpSp>
          <p:graphicFrame>
            <p:nvGraphicFramePr>
              <p:cNvPr id="1040401" name="Object 17"/>
              <p:cNvGraphicFramePr>
                <a:graphicFrameLocks noChangeAspect="1"/>
              </p:cNvGraphicFramePr>
              <p:nvPr/>
            </p:nvGraphicFramePr>
            <p:xfrm>
              <a:off x="0" y="915"/>
              <a:ext cx="744" cy="2604"/>
            </p:xfrm>
            <a:graphic>
              <a:graphicData uri="http://schemas.openxmlformats.org/presentationml/2006/ole">
                <p:oleObj spid="_x0000_s1070" name="Imagen de mapa de bits" r:id="rId4" imgW="1181265" imgH="4133333" progId="PBrush">
                  <p:embed/>
                </p:oleObj>
              </a:graphicData>
            </a:graphic>
          </p:graphicFrame>
          <p:graphicFrame>
            <p:nvGraphicFramePr>
              <p:cNvPr id="1040402" name="Object 18"/>
              <p:cNvGraphicFramePr>
                <a:graphicFrameLocks noChangeAspect="1"/>
              </p:cNvGraphicFramePr>
              <p:nvPr/>
            </p:nvGraphicFramePr>
            <p:xfrm>
              <a:off x="14" y="225"/>
              <a:ext cx="4865" cy="684"/>
            </p:xfrm>
            <a:graphic>
              <a:graphicData uri="http://schemas.openxmlformats.org/presentationml/2006/ole">
                <p:oleObj spid="_x0000_s1071" name="Imagen de mapa de bits" r:id="rId5" imgW="7342857" imgH="1085714" progId="PBrush">
                  <p:embed/>
                </p:oleObj>
              </a:graphicData>
            </a:graphic>
          </p:graphicFrame>
        </p:grpSp>
        <p:sp>
          <p:nvSpPr>
            <p:cNvPr id="1040403" name="Rectangle 19"/>
            <p:cNvSpPr>
              <a:spLocks noChangeArrowheads="1"/>
            </p:cNvSpPr>
            <p:nvPr/>
          </p:nvSpPr>
          <p:spPr bwMode="auto">
            <a:xfrm>
              <a:off x="2831" y="1988"/>
              <a:ext cx="492" cy="1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040404" name="Rectangle 20"/>
            <p:cNvSpPr>
              <a:spLocks noChangeArrowheads="1"/>
            </p:cNvSpPr>
            <p:nvPr/>
          </p:nvSpPr>
          <p:spPr bwMode="auto">
            <a:xfrm>
              <a:off x="3643" y="1986"/>
              <a:ext cx="492" cy="1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040405" name="Rectangle 21"/>
            <p:cNvSpPr>
              <a:spLocks noChangeArrowheads="1"/>
            </p:cNvSpPr>
            <p:nvPr/>
          </p:nvSpPr>
          <p:spPr bwMode="auto">
            <a:xfrm>
              <a:off x="4140" y="1991"/>
              <a:ext cx="492" cy="1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040406" name="Rectangle 22"/>
            <p:cNvSpPr>
              <a:spLocks noChangeArrowheads="1"/>
            </p:cNvSpPr>
            <p:nvPr/>
          </p:nvSpPr>
          <p:spPr bwMode="auto">
            <a:xfrm>
              <a:off x="3646" y="1877"/>
              <a:ext cx="991" cy="1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</p:grpSp>
      <p:pic>
        <p:nvPicPr>
          <p:cNvPr id="1040407" name="Picture 23" descr="C:\Archivos de programa\Archivos comunes\Microsoft Shared\Clipart\themes1\Bullets\BD21301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5288" y="3460750"/>
            <a:ext cx="149225" cy="149225"/>
          </a:xfrm>
          <a:prstGeom prst="rect">
            <a:avLst/>
          </a:prstGeom>
          <a:solidFill>
            <a:srgbClr val="FF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040408" name="Picture 24" descr="C:\Archivos de programa\Archivos comunes\Microsoft Shared\Clipart\themes1\Bullets\BD21301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8" y="3929063"/>
            <a:ext cx="149225" cy="149225"/>
          </a:xfrm>
          <a:prstGeom prst="rect">
            <a:avLst/>
          </a:prstGeom>
          <a:solidFill>
            <a:srgbClr val="FF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040409" name="Picture 25" descr="C:\Archivos de programa\Archivos comunes\Microsoft Shared\Clipart\themes1\Bullets\BD21301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8" y="4410075"/>
            <a:ext cx="149225" cy="149225"/>
          </a:xfrm>
          <a:prstGeom prst="rect">
            <a:avLst/>
          </a:prstGeom>
          <a:solidFill>
            <a:srgbClr val="FF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040410" name="Picture 26" descr="C:\Archivos de programa\Archivos comunes\Microsoft Shared\Clipart\themes1\Bullets\BD21301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857750"/>
            <a:ext cx="149225" cy="149225"/>
          </a:xfrm>
          <a:prstGeom prst="rect">
            <a:avLst/>
          </a:prstGeom>
          <a:solidFill>
            <a:srgbClr val="FF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040411" name="Rectangle 27"/>
          <p:cNvSpPr>
            <a:spLocks noChangeArrowheads="1"/>
          </p:cNvSpPr>
          <p:nvPr/>
        </p:nvSpPr>
        <p:spPr bwMode="auto">
          <a:xfrm>
            <a:off x="5497513" y="3484563"/>
            <a:ext cx="104775" cy="95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040412" name="Rectangle 28"/>
          <p:cNvSpPr>
            <a:spLocks noChangeArrowheads="1"/>
          </p:cNvSpPr>
          <p:nvPr/>
        </p:nvSpPr>
        <p:spPr bwMode="auto">
          <a:xfrm>
            <a:off x="5511800" y="3952875"/>
            <a:ext cx="104775" cy="95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040413" name="Rectangle 29"/>
          <p:cNvSpPr>
            <a:spLocks noChangeArrowheads="1"/>
          </p:cNvSpPr>
          <p:nvPr/>
        </p:nvSpPr>
        <p:spPr bwMode="auto">
          <a:xfrm>
            <a:off x="5516563" y="4432300"/>
            <a:ext cx="104775" cy="95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040414" name="Rectangle 30"/>
          <p:cNvSpPr>
            <a:spLocks noChangeArrowheads="1"/>
          </p:cNvSpPr>
          <p:nvPr/>
        </p:nvSpPr>
        <p:spPr bwMode="auto">
          <a:xfrm>
            <a:off x="5521325" y="4879975"/>
            <a:ext cx="104775" cy="95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040415" name="Rectangle 3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054850" y="5884863"/>
            <a:ext cx="685800" cy="1619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grpSp>
        <p:nvGrpSpPr>
          <p:cNvPr id="1040416" name="Group 32"/>
          <p:cNvGrpSpPr>
            <a:grpSpLocks/>
          </p:cNvGrpSpPr>
          <p:nvPr/>
        </p:nvGrpSpPr>
        <p:grpSpPr bwMode="auto">
          <a:xfrm>
            <a:off x="3822700" y="5097463"/>
            <a:ext cx="3462338" cy="161925"/>
            <a:chOff x="2391" y="3222"/>
            <a:chExt cx="2181" cy="102"/>
          </a:xfrm>
        </p:grpSpPr>
        <p:sp>
          <p:nvSpPr>
            <p:cNvPr id="1040417" name="Rectangle 33"/>
            <p:cNvSpPr>
              <a:spLocks noChangeArrowheads="1"/>
            </p:cNvSpPr>
            <p:nvPr/>
          </p:nvSpPr>
          <p:spPr bwMode="auto">
            <a:xfrm>
              <a:off x="2391" y="3228"/>
              <a:ext cx="396" cy="9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s-ES" sz="9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85,337.17</a:t>
              </a:r>
            </a:p>
          </p:txBody>
        </p:sp>
        <p:sp>
          <p:nvSpPr>
            <p:cNvPr id="1040418" name="Rectangle 34"/>
            <p:cNvSpPr>
              <a:spLocks noChangeArrowheads="1"/>
            </p:cNvSpPr>
            <p:nvPr/>
          </p:nvSpPr>
          <p:spPr bwMode="auto">
            <a:xfrm>
              <a:off x="2886" y="3222"/>
              <a:ext cx="396" cy="9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s-ES" sz="9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85,337.17</a:t>
              </a:r>
            </a:p>
          </p:txBody>
        </p:sp>
        <p:sp>
          <p:nvSpPr>
            <p:cNvPr id="1040419" name="Rectangle 35"/>
            <p:cNvSpPr>
              <a:spLocks noChangeArrowheads="1"/>
            </p:cNvSpPr>
            <p:nvPr/>
          </p:nvSpPr>
          <p:spPr bwMode="auto">
            <a:xfrm>
              <a:off x="3699" y="3228"/>
              <a:ext cx="396" cy="9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s-ES" sz="9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850.40</a:t>
              </a:r>
            </a:p>
          </p:txBody>
        </p:sp>
        <p:sp>
          <p:nvSpPr>
            <p:cNvPr id="1040420" name="Rectangle 36"/>
            <p:cNvSpPr>
              <a:spLocks noChangeArrowheads="1"/>
            </p:cNvSpPr>
            <p:nvPr/>
          </p:nvSpPr>
          <p:spPr bwMode="auto">
            <a:xfrm>
              <a:off x="4176" y="3228"/>
              <a:ext cx="396" cy="9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s-ES" sz="9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84,486.77</a:t>
              </a:r>
            </a:p>
          </p:txBody>
        </p:sp>
      </p:grpSp>
      <p:sp>
        <p:nvSpPr>
          <p:cNvPr id="1040421" name="Rectangle 37"/>
          <p:cNvSpPr>
            <a:spLocks noChangeArrowheads="1"/>
          </p:cNvSpPr>
          <p:nvPr/>
        </p:nvSpPr>
        <p:spPr bwMode="auto">
          <a:xfrm>
            <a:off x="3771900" y="2608263"/>
            <a:ext cx="3057525" cy="1714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r>
              <a:rPr lang="es-MX" sz="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Banorte</a:t>
            </a:r>
            <a:r>
              <a:rPr lang="es-ES" sz="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Cta 6789-2 Banco Suc 0</a:t>
            </a:r>
            <a:r>
              <a:rPr lang="es-MX" sz="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22</a:t>
            </a:r>
            <a:endParaRPr lang="es-ES" sz="7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1040422" name="Rectangle 38"/>
          <p:cNvSpPr>
            <a:spLocks noChangeArrowheads="1"/>
          </p:cNvSpPr>
          <p:nvPr/>
        </p:nvSpPr>
        <p:spPr bwMode="auto">
          <a:xfrm>
            <a:off x="6769100" y="3000375"/>
            <a:ext cx="414338" cy="96838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s-MX" sz="800" b="0">
                <a:solidFill>
                  <a:schemeClr val="tx1"/>
                </a:solidFill>
              </a:rPr>
              <a:t>11.2%</a:t>
            </a:r>
            <a:endParaRPr lang="es-ES" sz="800" b="0">
              <a:solidFill>
                <a:schemeClr val="tx1"/>
              </a:solidFill>
            </a:endParaRPr>
          </a:p>
        </p:txBody>
      </p:sp>
      <p:pic>
        <p:nvPicPr>
          <p:cNvPr id="104042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679"/>
          <a:stretch>
            <a:fillRect/>
          </a:stretch>
        </p:blipFill>
        <p:spPr bwMode="auto">
          <a:xfrm>
            <a:off x="0" y="36513"/>
            <a:ext cx="9170988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0424" name="Text Box 40"/>
          <p:cNvSpPr txBox="1">
            <a:spLocks noChangeArrowheads="1"/>
          </p:cNvSpPr>
          <p:nvPr/>
        </p:nvSpPr>
        <p:spPr bwMode="auto">
          <a:xfrm>
            <a:off x="760413" y="5338763"/>
            <a:ext cx="5653087" cy="1219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66750" indent="-2095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El proveedor selecciona documentos negociables  que desea descontar electrónicamente con el Intermediario Financiero.</a:t>
            </a:r>
          </a:p>
          <a:p>
            <a:pPr lvl="1" algn="just">
              <a:buFontTx/>
              <a:buChar char="•"/>
            </a:pPr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Identifica tasa e importe a recibir.</a:t>
            </a:r>
            <a:endParaRPr lang="es-ES" sz="18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40425" name="Rectangle 41"/>
          <p:cNvSpPr>
            <a:spLocks noChangeArrowheads="1"/>
          </p:cNvSpPr>
          <p:nvPr/>
        </p:nvSpPr>
        <p:spPr bwMode="auto">
          <a:xfrm>
            <a:off x="425450" y="330200"/>
            <a:ext cx="1401763" cy="630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040426" name="Text Box 42"/>
          <p:cNvSpPr txBox="1">
            <a:spLocks noChangeArrowheads="1"/>
          </p:cNvSpPr>
          <p:nvPr/>
        </p:nvSpPr>
        <p:spPr bwMode="auto">
          <a:xfrm>
            <a:off x="2208213" y="546100"/>
            <a:ext cx="2659062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s-MX" sz="900">
                <a:solidFill>
                  <a:schemeClr val="tx1"/>
                </a:solidFill>
                <a:latin typeface="Times" pitchFamily="18" charset="0"/>
              </a:rPr>
              <a:t>COMERCIALIZADORA, S.A. DE C.V.</a:t>
            </a:r>
          </a:p>
          <a:p>
            <a:pPr algn="l" eaLnBrk="1" hangingPunct="1"/>
            <a:r>
              <a:rPr lang="es-MX" sz="900">
                <a:solidFill>
                  <a:schemeClr val="tx1"/>
                </a:solidFill>
                <a:latin typeface="Times" pitchFamily="18" charset="0"/>
              </a:rPr>
              <a:t>MIGUEL TORRES JIMENEZ</a:t>
            </a:r>
            <a:endParaRPr lang="es-ES" sz="900">
              <a:solidFill>
                <a:schemeClr val="tx1"/>
              </a:solidFill>
              <a:latin typeface="Times" pitchFamily="18" charset="0"/>
            </a:endParaRPr>
          </a:p>
        </p:txBody>
      </p:sp>
      <p:grpSp>
        <p:nvGrpSpPr>
          <p:cNvPr id="1040427" name="Group 43"/>
          <p:cNvGrpSpPr>
            <a:grpSpLocks/>
          </p:cNvGrpSpPr>
          <p:nvPr/>
        </p:nvGrpSpPr>
        <p:grpSpPr bwMode="auto">
          <a:xfrm>
            <a:off x="3716338" y="2292350"/>
            <a:ext cx="4719637" cy="809625"/>
            <a:chOff x="2341" y="1180"/>
            <a:chExt cx="2973" cy="510"/>
          </a:xfrm>
        </p:grpSpPr>
        <p:sp>
          <p:nvSpPr>
            <p:cNvPr id="1040428" name="Rectangle 44"/>
            <p:cNvSpPr>
              <a:spLocks noChangeArrowheads="1"/>
            </p:cNvSpPr>
            <p:nvPr/>
          </p:nvSpPr>
          <p:spPr bwMode="auto">
            <a:xfrm>
              <a:off x="2344" y="1180"/>
              <a:ext cx="2961" cy="51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eaLnBrk="1" hangingPunct="1"/>
              <a:r>
                <a:rPr lang="es-ES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Seleccionar un Intermediario Financiero</a:t>
              </a:r>
            </a:p>
            <a:p>
              <a:pPr algn="l" eaLnBrk="1" hangingPunct="1"/>
              <a:r>
                <a:rPr lang="es-ES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Cta 6789-2 Banco Suc 0</a:t>
              </a:r>
              <a:r>
                <a:rPr lang="es-MX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22</a:t>
              </a:r>
              <a:endParaRPr lang="es-ES" sz="1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  <a:p>
              <a:pPr algn="l" eaLnBrk="1" hangingPunct="1"/>
              <a:endParaRPr lang="es-ES" sz="1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040429" name="Rectangle 45"/>
            <p:cNvSpPr>
              <a:spLocks noChangeArrowheads="1"/>
            </p:cNvSpPr>
            <p:nvPr/>
          </p:nvSpPr>
          <p:spPr bwMode="auto">
            <a:xfrm>
              <a:off x="2341" y="1373"/>
              <a:ext cx="2973" cy="130"/>
            </a:xfrm>
            <a:prstGeom prst="rect">
              <a:avLst/>
            </a:prstGeom>
            <a:solidFill>
              <a:srgbClr val="C9FBFF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1040430" name="Oval 46"/>
          <p:cNvSpPr>
            <a:spLocks noChangeArrowheads="1"/>
          </p:cNvSpPr>
          <p:nvPr/>
        </p:nvSpPr>
        <p:spPr bwMode="auto">
          <a:xfrm>
            <a:off x="4230688" y="2970213"/>
            <a:ext cx="1328737" cy="488950"/>
          </a:xfrm>
          <a:prstGeom prst="ellipse">
            <a:avLst/>
          </a:prstGeom>
          <a:solidFill>
            <a:srgbClr val="3689A0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s-ES" sz="1300"/>
              <a:t>Monto a</a:t>
            </a:r>
          </a:p>
          <a:p>
            <a:pPr eaLnBrk="1" hangingPunct="1"/>
            <a:r>
              <a:rPr lang="es-ES" sz="1300"/>
              <a:t>Descontar</a:t>
            </a:r>
            <a:endParaRPr lang="es-ES" sz="1300">
              <a:solidFill>
                <a:schemeClr val="tx1"/>
              </a:solidFill>
            </a:endParaRPr>
          </a:p>
        </p:txBody>
      </p:sp>
      <p:sp>
        <p:nvSpPr>
          <p:cNvPr id="1040431" name="Oval 47"/>
          <p:cNvSpPr>
            <a:spLocks noChangeArrowheads="1"/>
          </p:cNvSpPr>
          <p:nvPr/>
        </p:nvSpPr>
        <p:spPr bwMode="auto">
          <a:xfrm>
            <a:off x="5673725" y="3033713"/>
            <a:ext cx="1106488" cy="444500"/>
          </a:xfrm>
          <a:prstGeom prst="ellipse">
            <a:avLst/>
          </a:prstGeom>
          <a:solidFill>
            <a:srgbClr val="3689A0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s-ES" sz="1300"/>
              <a:t>Intereses</a:t>
            </a:r>
            <a:endParaRPr lang="es-ES" sz="1300">
              <a:solidFill>
                <a:schemeClr val="tx1"/>
              </a:solidFill>
            </a:endParaRPr>
          </a:p>
        </p:txBody>
      </p:sp>
      <p:sp>
        <p:nvSpPr>
          <p:cNvPr id="1040432" name="Oval 48"/>
          <p:cNvSpPr>
            <a:spLocks noChangeArrowheads="1"/>
          </p:cNvSpPr>
          <p:nvPr/>
        </p:nvSpPr>
        <p:spPr bwMode="auto">
          <a:xfrm>
            <a:off x="6711950" y="3025775"/>
            <a:ext cx="1106488" cy="444500"/>
          </a:xfrm>
          <a:prstGeom prst="ellipse">
            <a:avLst/>
          </a:prstGeom>
          <a:solidFill>
            <a:srgbClr val="3689A0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s-ES" sz="1200"/>
              <a:t>Monto a</a:t>
            </a:r>
          </a:p>
          <a:p>
            <a:pPr eaLnBrk="1" hangingPunct="1"/>
            <a:r>
              <a:rPr lang="es-ES" sz="1200"/>
              <a:t> Recibir</a:t>
            </a:r>
            <a:endParaRPr lang="es-ES" sz="1200">
              <a:solidFill>
                <a:schemeClr val="tx1"/>
              </a:solidFill>
            </a:endParaRPr>
          </a:p>
        </p:txBody>
      </p:sp>
      <p:sp>
        <p:nvSpPr>
          <p:cNvPr id="1040433" name="Oval 49"/>
          <p:cNvSpPr>
            <a:spLocks noChangeArrowheads="1"/>
          </p:cNvSpPr>
          <p:nvPr/>
        </p:nvSpPr>
        <p:spPr bwMode="auto">
          <a:xfrm>
            <a:off x="6305550" y="2646363"/>
            <a:ext cx="1106488" cy="444500"/>
          </a:xfrm>
          <a:prstGeom prst="ellipse">
            <a:avLst/>
          </a:prstGeom>
          <a:solidFill>
            <a:srgbClr val="3689A0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s-ES" sz="1300"/>
              <a:t>Tasa </a:t>
            </a:r>
            <a:r>
              <a:rPr lang="es-MX" sz="1300"/>
              <a:t>11</a:t>
            </a:r>
            <a:r>
              <a:rPr lang="es-ES" sz="1300"/>
              <a:t>.</a:t>
            </a:r>
            <a:r>
              <a:rPr lang="es-MX" sz="1300"/>
              <a:t>2</a:t>
            </a:r>
            <a:r>
              <a:rPr lang="es-ES" sz="1300"/>
              <a:t>%</a:t>
            </a:r>
            <a:endParaRPr lang="es-ES" sz="1300">
              <a:solidFill>
                <a:schemeClr val="tx1"/>
              </a:solidFill>
            </a:endParaRPr>
          </a:p>
        </p:txBody>
      </p:sp>
      <p:pic>
        <p:nvPicPr>
          <p:cNvPr id="1063" name="Picture 39" descr="http://jonkepa.files.wordpress.com/2008/03/370x270pemex.jpg?w=46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25" y="292100"/>
            <a:ext cx="1177925" cy="85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3738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0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0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0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0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40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421" grpId="0" animBg="1" autoUpdateAnimBg="0"/>
      <p:bldP spid="1040430" grpId="0" animBg="1" autoUpdateAnimBg="0"/>
      <p:bldP spid="1040431" grpId="0" animBg="1" autoUpdateAnimBg="0"/>
      <p:bldP spid="1040432" grpId="0" animBg="1" autoUpdateAnimBg="0"/>
      <p:bldP spid="1040433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732" y="-23343"/>
            <a:ext cx="9144000" cy="99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07463" y="191967"/>
            <a:ext cx="21860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bg1"/>
                </a:solidFill>
                <a:latin typeface="+mn-lt"/>
              </a:rPr>
              <a:t>Los Clientes</a:t>
            </a:r>
          </a:p>
        </p:txBody>
      </p:sp>
      <p:sp>
        <p:nvSpPr>
          <p:cNvPr id="3" name="51 CuadroTexto"/>
          <p:cNvSpPr txBox="1">
            <a:spLocks noChangeArrowheads="1"/>
          </p:cNvSpPr>
          <p:nvPr/>
        </p:nvSpPr>
        <p:spPr bwMode="auto">
          <a:xfrm>
            <a:off x="323850" y="2024532"/>
            <a:ext cx="3568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ctr">
              <a:spcBef>
                <a:spcPct val="30000"/>
              </a:spcBef>
              <a:spcAft>
                <a:spcPct val="30000"/>
              </a:spcAft>
              <a:buClr>
                <a:srgbClr val="FF6600"/>
              </a:buClr>
            </a:pPr>
            <a:r>
              <a:rPr lang="es-MX" sz="1200" b="1">
                <a:solidFill>
                  <a:schemeClr val="tx2"/>
                </a:solidFill>
                <a:latin typeface="Calibri" pitchFamily="34" charset="0"/>
              </a:rPr>
              <a:t>Sector Privado (54%)</a:t>
            </a:r>
          </a:p>
        </p:txBody>
      </p:sp>
      <p:sp>
        <p:nvSpPr>
          <p:cNvPr id="4" name="52 CuadroTexto"/>
          <p:cNvSpPr txBox="1">
            <a:spLocks noChangeArrowheads="1"/>
          </p:cNvSpPr>
          <p:nvPr/>
        </p:nvSpPr>
        <p:spPr bwMode="auto">
          <a:xfrm>
            <a:off x="5092700" y="2048345"/>
            <a:ext cx="4014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ctr">
              <a:spcBef>
                <a:spcPct val="30000"/>
              </a:spcBef>
              <a:spcAft>
                <a:spcPct val="30000"/>
              </a:spcAft>
              <a:buClr>
                <a:srgbClr val="FF6600"/>
              </a:buClr>
            </a:pPr>
            <a:r>
              <a:rPr lang="es-MX" sz="1200" b="1">
                <a:solidFill>
                  <a:schemeClr val="tx2"/>
                </a:solidFill>
                <a:latin typeface="Calibri" pitchFamily="34" charset="0"/>
              </a:rPr>
              <a:t>Sector Público (46%)</a:t>
            </a:r>
          </a:p>
        </p:txBody>
      </p:sp>
      <p:sp>
        <p:nvSpPr>
          <p:cNvPr id="5" name="4 Rectángulo"/>
          <p:cNvSpPr/>
          <p:nvPr/>
        </p:nvSpPr>
        <p:spPr bwMode="auto">
          <a:xfrm>
            <a:off x="3495742" y="1534185"/>
            <a:ext cx="2033397" cy="512064"/>
          </a:xfrm>
          <a:prstGeom prst="rect">
            <a:avLst/>
          </a:prstGeom>
          <a:solidFill>
            <a:srgbClr val="BC0808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b="1" dirty="0"/>
              <a:t>584 Cadenas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dirty="0"/>
              <a:t>en operación</a:t>
            </a:r>
          </a:p>
        </p:txBody>
      </p:sp>
      <p:sp>
        <p:nvSpPr>
          <p:cNvPr id="6" name="55 CuadroTexto"/>
          <p:cNvSpPr txBox="1">
            <a:spLocks noChangeArrowheads="1"/>
          </p:cNvSpPr>
          <p:nvPr/>
        </p:nvSpPr>
        <p:spPr bwMode="auto">
          <a:xfrm>
            <a:off x="6732587" y="1829270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400" b="1" dirty="0">
                <a:solidFill>
                  <a:schemeClr val="tx2"/>
                </a:solidFill>
                <a:latin typeface="Calibri" pitchFamily="34" charset="0"/>
              </a:rPr>
              <a:t>270</a:t>
            </a:r>
          </a:p>
        </p:txBody>
      </p:sp>
      <p:sp>
        <p:nvSpPr>
          <p:cNvPr id="7" name="56 CuadroTexto"/>
          <p:cNvSpPr txBox="1">
            <a:spLocks noChangeArrowheads="1"/>
          </p:cNvSpPr>
          <p:nvPr/>
        </p:nvSpPr>
        <p:spPr bwMode="auto">
          <a:xfrm>
            <a:off x="1262062" y="1822920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>
                <a:solidFill>
                  <a:schemeClr val="tx2"/>
                </a:solidFill>
                <a:latin typeface="Calibri" pitchFamily="34" charset="0"/>
              </a:rPr>
              <a:t>314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 rot="10800000" flipV="1">
            <a:off x="1998662" y="1888007"/>
            <a:ext cx="1427163" cy="14605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>
            <a:endCxn id="6" idx="1"/>
          </p:cNvCxnSpPr>
          <p:nvPr/>
        </p:nvCxnSpPr>
        <p:spPr>
          <a:xfrm>
            <a:off x="5572125" y="1862607"/>
            <a:ext cx="1160462" cy="12065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074" descr="Inici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51570"/>
            <a:ext cx="10191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075" descr="logo_elekt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6912" y="2846857"/>
            <a:ext cx="892175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185737" y="2773832"/>
          <a:ext cx="784225" cy="333375"/>
        </p:xfrm>
        <a:graphic>
          <a:graphicData uri="http://schemas.openxmlformats.org/presentationml/2006/ole">
            <p:oleObj spid="_x0000_s2178" name="Dibujo" r:id="rId7" imgW="3303509" imgH="1409323" progId="">
              <p:embed/>
            </p:oleObj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2971800" y="3165945"/>
          <a:ext cx="473075" cy="406400"/>
        </p:xfrm>
        <a:graphic>
          <a:graphicData uri="http://schemas.openxmlformats.org/presentationml/2006/ole">
            <p:oleObj spid="_x0000_s2179" name="Imagen de mapa de bits" r:id="rId8" imgW="817208" imgH="703433" progId="PBrush">
              <p:embed/>
            </p:oleObj>
          </a:graphicData>
        </a:graphic>
      </p:graphicFrame>
      <p:pic>
        <p:nvPicPr>
          <p:cNvPr id="14" name="Picture 3091" descr="121Herdez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6937" y="4054945"/>
            <a:ext cx="765175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114" descr="185casas"/>
          <p:cNvPicPr>
            <a:picLocks noChangeAspect="1" noChangeArrowheads="1"/>
          </p:cNvPicPr>
          <p:nvPr/>
        </p:nvPicPr>
        <p:blipFill>
          <a:blip r:embed="rId10" cstate="print"/>
          <a:srcRect l="20000" r="21349"/>
          <a:stretch>
            <a:fillRect/>
          </a:stretch>
        </p:blipFill>
        <p:spPr bwMode="auto">
          <a:xfrm>
            <a:off x="3600450" y="2792882"/>
            <a:ext cx="531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117" descr="269lamodern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85850" y="4802657"/>
            <a:ext cx="12747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120" descr="279lamos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00162" y="4440707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123" descr="374bimbo"/>
          <p:cNvPicPr>
            <a:picLocks noChangeAspect="1" noChangeArrowheads="1"/>
          </p:cNvPicPr>
          <p:nvPr/>
        </p:nvPicPr>
        <p:blipFill>
          <a:blip r:embed="rId13" cstate="print"/>
          <a:srcRect l="27698" r="23492"/>
          <a:stretch>
            <a:fillRect/>
          </a:stretch>
        </p:blipFill>
        <p:spPr bwMode="auto">
          <a:xfrm>
            <a:off x="1236662" y="2659532"/>
            <a:ext cx="5683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124" descr="376barcel"/>
          <p:cNvPicPr>
            <a:picLocks noChangeAspect="1" noChangeArrowheads="1"/>
          </p:cNvPicPr>
          <p:nvPr/>
        </p:nvPicPr>
        <p:blipFill>
          <a:blip r:embed="rId14" cstate="print"/>
          <a:srcRect l="30714" r="30635"/>
          <a:stretch>
            <a:fillRect/>
          </a:stretch>
        </p:blipFill>
        <p:spPr bwMode="auto">
          <a:xfrm>
            <a:off x="2389187" y="3151657"/>
            <a:ext cx="4032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126" descr="201cins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2237" y="4920132"/>
            <a:ext cx="763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128" descr="429urbi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01762" y="3223095"/>
            <a:ext cx="8286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129" descr="316soriana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2237" y="3592982"/>
            <a:ext cx="9334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130" descr="309sigm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137" y="4012082"/>
            <a:ext cx="95726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132" descr="288benavides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0975" y="4434357"/>
            <a:ext cx="9413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90 Imagen" descr="HOMEX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84575" y="2410295"/>
            <a:ext cx="4873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090" descr="logoliverpoonafin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663825" y="2456332"/>
            <a:ext cx="847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2" descr="http://t2.gstatic.com/images?q=tbn:aYMWVaiwUkyEKM:http://ferretodo.comze.com/legalweb/imagenes/Rotoplas.jp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 l="4852" t="20729" r="3947" b="28160"/>
          <a:stretch>
            <a:fillRect/>
          </a:stretch>
        </p:blipFill>
        <p:spPr bwMode="auto">
          <a:xfrm>
            <a:off x="2771775" y="3573932"/>
            <a:ext cx="739775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 descr="http://t2.gstatic.com/images?q=tbn:BZZORoFVlRRekM:http://www.avafx.com/res/Spanish/Dinero%2520mail/oxxo.jpg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282700" y="3646957"/>
            <a:ext cx="5334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8" descr="http://t3.gstatic.com/images?q=tbn:BIIXRpzhTe7DyM:http://wds.org.in/ORGFunction/images/Sponsor/S031.jpg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09537" y="3223095"/>
            <a:ext cx="10636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093" descr="logo palacio"/>
          <p:cNvPicPr>
            <a:picLocks noChangeAspect="1" noChangeArrowheads="1"/>
          </p:cNvPicPr>
          <p:nvPr/>
        </p:nvPicPr>
        <p:blipFill>
          <a:blip r:embed="rId28" cstate="print"/>
          <a:srcRect r="28419" b="5011"/>
          <a:stretch>
            <a:fillRect/>
          </a:stretch>
        </p:blipFill>
        <p:spPr bwMode="auto">
          <a:xfrm>
            <a:off x="1530350" y="2354732"/>
            <a:ext cx="973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0" descr="http://t0.gstatic.com/images?q=tbn:fq6ECfelrjCiMM:http://www.edelmanpr.nl/imgs/pressrom/companies/dupont_logo.jpg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print"/>
          <a:srcRect l="10542" t="23590" r="11279" b="18089"/>
          <a:stretch>
            <a:fillRect/>
          </a:stretch>
        </p:blipFill>
        <p:spPr bwMode="auto">
          <a:xfrm>
            <a:off x="3441700" y="4920132"/>
            <a:ext cx="676275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15" descr="272farmacias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457450" y="4450232"/>
            <a:ext cx="77311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2" descr="http://t3.gstatic.com/images?q=tbn:uhzDSILrcH6KwM:http://www.thelightisgreen.com/VW%2520logo_1.jpg">
            <a:hlinkClick r:id="rId32"/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698875" y="3213570"/>
            <a:ext cx="32385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089" descr="lcoara2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924175" y="2796057"/>
            <a:ext cx="6826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4" descr="http://t3.gstatic.com/images?q=tbn:kutvAxyLDGvsCM:http://www.profimatica.es/blog/wp-content/uploads/2009/12/kodak-logo.jpg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646487" y="3626320"/>
            <a:ext cx="376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251075" y="4107332"/>
            <a:ext cx="10445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081" descr="logo_po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116012" y="4054945"/>
            <a:ext cx="973138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6" descr="http://t1.gstatic.com/images?q=tbn:KAu9dTNKg0IkdM:http://www.saladeespera.org/ve/wordpress/wp-content/uploads/2007/11/noti_mabe.jpg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print"/>
          <a:srcRect t="21156" b="24422"/>
          <a:stretch>
            <a:fillRect/>
          </a:stretch>
        </p:blipFill>
        <p:spPr bwMode="auto">
          <a:xfrm>
            <a:off x="1989137" y="3667595"/>
            <a:ext cx="641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2" descr="http://www.elsemanario.com.mx/images_news/empresas/negocios_Alsea.JPG"/>
          <p:cNvPicPr>
            <a:picLocks noChangeAspect="1" noChangeArrowheads="1"/>
          </p:cNvPicPr>
          <p:nvPr/>
        </p:nvPicPr>
        <p:blipFill>
          <a:blip r:embed="rId41" cstate="print"/>
          <a:srcRect l="-2647" t="12456" b="71136"/>
          <a:stretch>
            <a:fillRect/>
          </a:stretch>
        </p:blipFill>
        <p:spPr bwMode="auto">
          <a:xfrm>
            <a:off x="804862" y="5343995"/>
            <a:ext cx="42703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39 Conector recto"/>
          <p:cNvCxnSpPr/>
          <p:nvPr/>
        </p:nvCxnSpPr>
        <p:spPr>
          <a:xfrm rot="5400000">
            <a:off x="2664618" y="4258939"/>
            <a:ext cx="3668713" cy="0"/>
          </a:xfrm>
          <a:prstGeom prst="line">
            <a:avLst/>
          </a:prstGeom>
          <a:ln>
            <a:solidFill>
              <a:srgbClr val="96C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32" descr="http://www.elsemanario.com.mx/images_news/empresas/negocios_Alsea.JPG"/>
          <p:cNvPicPr>
            <a:picLocks noChangeAspect="1" noChangeArrowheads="1"/>
          </p:cNvPicPr>
          <p:nvPr/>
        </p:nvPicPr>
        <p:blipFill>
          <a:blip r:embed="rId42" cstate="print"/>
          <a:srcRect t="29774" b="54272"/>
          <a:stretch>
            <a:fillRect/>
          </a:stretch>
        </p:blipFill>
        <p:spPr bwMode="auto">
          <a:xfrm>
            <a:off x="2012950" y="5350345"/>
            <a:ext cx="4492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2" descr="http://www.elsemanario.com.mx/images_news/empresas/negocios_Alsea.JPG"/>
          <p:cNvPicPr>
            <a:picLocks noChangeAspect="1" noChangeArrowheads="1"/>
          </p:cNvPicPr>
          <p:nvPr/>
        </p:nvPicPr>
        <p:blipFill>
          <a:blip r:embed="rId41" cstate="print"/>
          <a:srcRect t="46638" b="36954"/>
          <a:stretch>
            <a:fillRect/>
          </a:stretch>
        </p:blipFill>
        <p:spPr bwMode="auto">
          <a:xfrm>
            <a:off x="219075" y="5350345"/>
            <a:ext cx="4159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2" descr="http://www.elsemanario.com.mx/images_news/empresas/negocios_Alsea.JPG"/>
          <p:cNvPicPr>
            <a:picLocks noChangeAspect="1" noChangeArrowheads="1"/>
          </p:cNvPicPr>
          <p:nvPr/>
        </p:nvPicPr>
        <p:blipFill>
          <a:blip r:embed="rId42" cstate="print"/>
          <a:srcRect t="63048" b="27380"/>
          <a:stretch>
            <a:fillRect/>
          </a:stretch>
        </p:blipFill>
        <p:spPr bwMode="auto">
          <a:xfrm>
            <a:off x="2744787" y="4923307"/>
            <a:ext cx="52387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2" descr="http://www.elsemanario.com.mx/images_news/empresas/negocios_Alsea.JPG"/>
          <p:cNvPicPr>
            <a:picLocks noChangeAspect="1" noChangeArrowheads="1"/>
          </p:cNvPicPr>
          <p:nvPr/>
        </p:nvPicPr>
        <p:blipFill>
          <a:blip r:embed="rId42" cstate="print"/>
          <a:srcRect t="74442" b="11884"/>
          <a:stretch>
            <a:fillRect/>
          </a:stretch>
        </p:blipFill>
        <p:spPr bwMode="auto">
          <a:xfrm>
            <a:off x="1331912" y="5350345"/>
            <a:ext cx="5238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2" descr="http://www.elsemanario.com.mx/images_news/empresas/negocios_Alsea.JPG"/>
          <p:cNvPicPr>
            <a:picLocks noChangeAspect="1" noChangeArrowheads="1"/>
          </p:cNvPicPr>
          <p:nvPr/>
        </p:nvPicPr>
        <p:blipFill>
          <a:blip r:embed="rId42" cstate="print"/>
          <a:srcRect t="89027"/>
          <a:stretch>
            <a:fillRect/>
          </a:stretch>
        </p:blipFill>
        <p:spPr bwMode="auto">
          <a:xfrm>
            <a:off x="2713037" y="5386857"/>
            <a:ext cx="52546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2" descr="http://www.elsemanario.com.mx/images_news/empresas/negocios_Alsea.JPG"/>
          <p:cNvPicPr>
            <a:picLocks noChangeAspect="1" noChangeArrowheads="1"/>
          </p:cNvPicPr>
          <p:nvPr/>
        </p:nvPicPr>
        <p:blipFill>
          <a:blip r:embed="rId42" cstate="print"/>
          <a:srcRect l="6021" b="87544"/>
          <a:stretch>
            <a:fillRect/>
          </a:stretch>
        </p:blipFill>
        <p:spPr bwMode="auto">
          <a:xfrm>
            <a:off x="3498850" y="5370982"/>
            <a:ext cx="493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111" descr="Hylsa">
            <a:hlinkClick r:id="rId43"/>
          </p:cNvPr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378200" y="4508970"/>
            <a:ext cx="72707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124" descr="logo_imss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783512" y="2554757"/>
            <a:ext cx="41751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5125" descr="logo_issste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6167437" y="3080220"/>
            <a:ext cx="5270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126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053262" y="2607145"/>
            <a:ext cx="56673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" name="Object 5"/>
          <p:cNvGraphicFramePr>
            <a:graphicFrameLocks noChangeAspect="1"/>
          </p:cNvGraphicFramePr>
          <p:nvPr/>
        </p:nvGraphicFramePr>
        <p:xfrm>
          <a:off x="5519737" y="3210395"/>
          <a:ext cx="644525" cy="352425"/>
        </p:xfrm>
        <a:graphic>
          <a:graphicData uri="http://schemas.openxmlformats.org/presentationml/2006/ole">
            <p:oleObj spid="_x0000_s2180" name="Imagen de mapa de bits" r:id="rId48" imgW="1276026" imgH="771503" progId="PBrush">
              <p:embed/>
            </p:oleObj>
          </a:graphicData>
        </a:graphic>
      </p:graphicFrame>
      <p:graphicFrame>
        <p:nvGraphicFramePr>
          <p:cNvPr id="52" name="Object 12"/>
          <p:cNvGraphicFramePr>
            <a:graphicFrameLocks noChangeAspect="1"/>
          </p:cNvGraphicFramePr>
          <p:nvPr/>
        </p:nvGraphicFramePr>
        <p:xfrm>
          <a:off x="6921500" y="5012207"/>
          <a:ext cx="739775" cy="333375"/>
        </p:xfrm>
        <a:graphic>
          <a:graphicData uri="http://schemas.openxmlformats.org/presentationml/2006/ole">
            <p:oleObj spid="_x0000_s2181" name="Fotografía de Photo Editor" r:id="rId49" imgW="971686" imgH="438095" progId="">
              <p:embed/>
            </p:oleObj>
          </a:graphicData>
        </a:graphic>
      </p:graphicFrame>
      <p:graphicFrame>
        <p:nvGraphicFramePr>
          <p:cNvPr id="53" name="Object 18"/>
          <p:cNvGraphicFramePr>
            <a:graphicFrameLocks noChangeAspect="1"/>
          </p:cNvGraphicFramePr>
          <p:nvPr/>
        </p:nvGraphicFramePr>
        <p:xfrm>
          <a:off x="4826000" y="3743795"/>
          <a:ext cx="779462" cy="274637"/>
        </p:xfrm>
        <a:graphic>
          <a:graphicData uri="http://schemas.openxmlformats.org/presentationml/2006/ole">
            <p:oleObj spid="_x0000_s2182" name="Fotografía de Photo Editor" r:id="rId50" imgW="1685714" imgH="628571" progId="">
              <p:embed/>
            </p:oleObj>
          </a:graphicData>
        </a:graphic>
      </p:graphicFrame>
      <p:graphicFrame>
        <p:nvGraphicFramePr>
          <p:cNvPr id="54" name="Object 20"/>
          <p:cNvGraphicFramePr>
            <a:graphicFrameLocks noChangeAspect="1"/>
          </p:cNvGraphicFramePr>
          <p:nvPr/>
        </p:nvGraphicFramePr>
        <p:xfrm>
          <a:off x="4735512" y="3143720"/>
          <a:ext cx="727075" cy="434975"/>
        </p:xfrm>
        <a:graphic>
          <a:graphicData uri="http://schemas.openxmlformats.org/presentationml/2006/ole">
            <p:oleObj spid="_x0000_s2183" name="Fotografía de Photo Editor" r:id="rId51" imgW="1666667" imgH="619211" progId="">
              <p:embed/>
            </p:oleObj>
          </a:graphicData>
        </a:graphic>
      </p:graphicFrame>
      <p:graphicFrame>
        <p:nvGraphicFramePr>
          <p:cNvPr id="55" name="Object 27"/>
          <p:cNvGraphicFramePr>
            <a:graphicFrameLocks noChangeAspect="1"/>
          </p:cNvGraphicFramePr>
          <p:nvPr/>
        </p:nvGraphicFramePr>
        <p:xfrm>
          <a:off x="5521325" y="2583332"/>
          <a:ext cx="627062" cy="436563"/>
        </p:xfrm>
        <a:graphic>
          <a:graphicData uri="http://schemas.openxmlformats.org/presentationml/2006/ole">
            <p:oleObj spid="_x0000_s2184" name="Imagen de mapa de bits" r:id="rId52" imgW="1857143" imgH="1238423" progId="PBrush">
              <p:embed/>
            </p:oleObj>
          </a:graphicData>
        </a:graphic>
      </p:graphicFrame>
      <p:graphicFrame>
        <p:nvGraphicFramePr>
          <p:cNvPr id="56" name="Object 28"/>
          <p:cNvGraphicFramePr>
            <a:graphicFrameLocks noChangeAspect="1"/>
          </p:cNvGraphicFramePr>
          <p:nvPr/>
        </p:nvGraphicFramePr>
        <p:xfrm>
          <a:off x="6249987" y="2591270"/>
          <a:ext cx="655638" cy="442912"/>
        </p:xfrm>
        <a:graphic>
          <a:graphicData uri="http://schemas.openxmlformats.org/presentationml/2006/ole">
            <p:oleObj spid="_x0000_s2185" name="Imagen de mapa de bits" r:id="rId53" imgW="1419048" imgH="923810" progId="PBrush">
              <p:embed/>
            </p:oleObj>
          </a:graphicData>
        </a:graphic>
      </p:graphicFrame>
      <p:pic>
        <p:nvPicPr>
          <p:cNvPr id="57" name="Picture 37" descr="http://tbn0.google.com/images?q=tbn:ioJFdZfKHaREmM:http://www.aarsp.com/cms/images/FOTOS/shcp.jpg">
            <a:hlinkClick r:id="rId54"/>
          </p:cNvPr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4762500" y="2581745"/>
            <a:ext cx="6667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3" descr="http://tbn0.google.com/images?q=tbn:ej97LSJlKfQLgM:http://www.saludcoahuila.gob.mx/admin/uploads/imagenes/modulo11/gobierno.gif">
            <a:hlinkClick r:id="rId56"/>
          </p:cNvPr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8326437" y="2662707"/>
            <a:ext cx="6286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61" descr="http://tbn0.google.com/images?q=tbn:ChBzWo6JLIHaQM:http://www.videod.com.mx/imagenes/imagvideos/ANIMACION%2520GOBIERNO%2520DE%2520CAMPECHE.jpg">
            <a:hlinkClick r:id="rId58"/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8460432" y="3070695"/>
            <a:ext cx="6064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77" descr="http://tbn0.google.com/images?q=tbn:VG2OwWgdVBHnoM:http://www.sierra-madre.com/gifs/clientes/logo_gob_guerrero_02.gif">
            <a:hlinkClick r:id="rId60"/>
          </p:cNvPr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4781550" y="4324820"/>
            <a:ext cx="76517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79" descr="http://tbn0.google.com/images?q=tbn:Yq2aDYTkf8IChM:http://www.inspirare.com.mx/images/clientes/Hidalgo.gif">
            <a:hlinkClick r:id="rId62"/>
          </p:cNvPr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6916737" y="3704107"/>
            <a:ext cx="4968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82"/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>
            <a:off x="5588000" y="3680295"/>
            <a:ext cx="136207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6" descr="http://tbn0.google.com/images?q=tbn:uUHrG8nYRxrdmM:http://www.chein.com.mx/images/experiencia/michoacan.jpg">
            <a:hlinkClick r:id="rId65"/>
          </p:cNvPr>
          <p:cNvPicPr>
            <a:picLocks noChangeAspect="1" noChangeArrowheads="1"/>
          </p:cNvPicPr>
          <p:nvPr/>
        </p:nvPicPr>
        <p:blipFill>
          <a:blip r:embed="rId66" cstate="print"/>
          <a:srcRect/>
          <a:stretch>
            <a:fillRect/>
          </a:stretch>
        </p:blipFill>
        <p:spPr bwMode="auto">
          <a:xfrm>
            <a:off x="7575550" y="3737445"/>
            <a:ext cx="617537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90" descr="http://tbn0.google.com/images?q=tbn:TkFUeHPhUpc6TM:http://ixtlandelrio.nayarit.gob.mx/ixtlan/images/gobnay.jpg">
            <a:hlinkClick r:id="rId67"/>
          </p:cNvPr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5729287" y="4420070"/>
            <a:ext cx="7683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92" descr="Gobierno de Oaxaca de Cara a la Nación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8466137" y="3650132"/>
            <a:ext cx="490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102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7770812" y="5045545"/>
            <a:ext cx="938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38" descr="http://t1.gstatic.com/images?q=tbn:ZWZVqTqHvl-1FM:http://eldefe.com/wp-content/uploads/2009/07/infonavit-fovissste-800x393.jpg">
            <a:hlinkClick r:id="rId71"/>
          </p:cNvPr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6756400" y="4329582"/>
            <a:ext cx="98266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40" descr="http://t2.gstatic.com/images?q=tbn:A7I2PGDS13KDLM:http://www.difasign.com/IMAGEN/CAPUFE.gif">
            <a:hlinkClick r:id="rId73"/>
          </p:cNvPr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713412" y="4996332"/>
            <a:ext cx="9080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42" descr="http://t2.gstatic.com/images?q=tbn:IXIuwpTLZon88M:http://www.gobierno.com.mx/img-notas/diconsa.jpg">
            <a:hlinkClick r:id="rId75"/>
          </p:cNvPr>
          <p:cNvPicPr>
            <a:picLocks noChangeAspect="1" noChangeArrowheads="1"/>
          </p:cNvPicPr>
          <p:nvPr/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7753350" y="3077045"/>
            <a:ext cx="8667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44" descr="http://t3.gstatic.com/images?q=tbn:XaWTJHoOc0HGzM:http://ortopediayhospitales.com/_logo-cmyk-FONACOT.gif">
            <a:hlinkClick r:id="rId77"/>
          </p:cNvPr>
          <p:cNvPicPr>
            <a:picLocks noChangeAspect="1" noChangeArrowheads="1"/>
          </p:cNvPicPr>
          <p:nvPr/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7805737" y="4308945"/>
            <a:ext cx="94773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46" descr="http://t0.gstatic.com/images?q=tbn:s2gQc_rMOEJglM:http://www.grupo-siglo.com.mx/assets/images/siglo/Noticias/ENERO/gdf.jpg">
            <a:hlinkClick r:id="rId79"/>
          </p:cNvPr>
          <p:cNvPicPr>
            <a:picLocks noChangeAspect="1" noChangeArrowheads="1"/>
          </p:cNvPicPr>
          <p:nvPr/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751387" y="5212232"/>
            <a:ext cx="927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51" descr="http://tbn0.google.com/images?q=tbn:FCON-CR5cznPmM:http://www.carasa.com.mx/images/logos/LOGOCHIHUAHUA.jpg">
            <a:hlinkClick r:id="rId81"/>
          </p:cNvPr>
          <p:cNvPicPr>
            <a:picLocks noChangeAspect="1" noChangeArrowheads="1"/>
          </p:cNvPicPr>
          <p:nvPr/>
        </p:nvPicPr>
        <p:blipFill>
          <a:blip r:embed="rId82" cstate="print"/>
          <a:srcRect/>
          <a:stretch>
            <a:fillRect/>
          </a:stretch>
        </p:blipFill>
        <p:spPr bwMode="auto">
          <a:xfrm>
            <a:off x="4740275" y="4962995"/>
            <a:ext cx="7604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67" descr="http://www.guanajuato.gob.mx/templates/ngobgto/images/logo.gif"/>
          <p:cNvPicPr>
            <a:picLocks noChangeAspect="1" noChangeArrowheads="1"/>
          </p:cNvPicPr>
          <p:nvPr/>
        </p:nvPicPr>
        <p:blipFill>
          <a:blip r:embed="rId83" cstate="print"/>
          <a:srcRect/>
          <a:stretch>
            <a:fillRect/>
          </a:stretch>
        </p:blipFill>
        <p:spPr bwMode="auto">
          <a:xfrm>
            <a:off x="6862762" y="3099270"/>
            <a:ext cx="8413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40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732" y="-23343"/>
            <a:ext cx="9152732" cy="99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AutoShape 2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076" name="AutoShape 4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078" name="AutoShape 6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080" name="AutoShape 8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082" name="AutoShape 10" descr="data:image/jpg;base64,/9j/4AAQSkZJRgABAQAAAQABAAD/2wCEAAkGBhQSERQUEhQWFRMWGSAaGRgYGRcfGBwiHxwZGicYHhccJyokGSAjJR4fKy8mIzMpLC4xISoxODw2NSY3LDUBCQoKDgwOGg8PGSwkHyQyLi00Ly0qKSwpLCwsNCkwKSwsLCwsKSwsLC0sKSwsLCwsKSwsKS0pKSkqLSkpLCwsLP/AABEIACUAkwMBIgACEQEDEQH/xAAcAAABBQEBAQAAAAAAAAAAAAAAAwQFBgcBAgj/xAA4EAACAQMCAwUGAwcFAAAAAAABAgMABBESIQUGMQcTIkFRFCMyYXGRQoGhFUNSYnKCkhYkM9Hw/8QAFwEBAQEBAAAAAAAAAAAAAAAAAAECA//EAB4RAAMAAgIDAQAAAAAAAAAAAAABEQISITETUWED/9oADAMBAAIRAxEAPwDbJ5wuPVjgD51QO03tNfh0kUMCI8jKXfXnAGdKgY8yQ32+dWs3mu/7ryih1n+p20j9AfvWP9t3CJIr9boqTC6oA34QyE5QnyJGCM4zn5V1/LFPKMxm2lwbVwKeV7aJ7gKszIGdVzpBIzgZ32p/WVc0dpl1bpDc2zW1xZz7A6HDxtjV3bkORnGfIdD6VGXXbLdxNEzrB7PMutJRG+pRkqwaPXu0bDDAEZG46iniyfI3S4NoorL+Vu1iZr72K/ijVy5jWSLVp1eQKtnZh0IPmPWpXmjm68/aMdjw9YWk7oySNKHIXc4zpI0+XruwrPjacLsi90VQeWedbs8Qlsr9LfVHF3pkhLaFAxs+onT188dKnuG8/wBhcTCGG6jeU5woJyceQyMGo8WiplgrmKr132h8PiLiS7iUo5jYEnIYdRpxk49RtTriPOFnBFHNLcRpFIAUYt8QIzkAbkVNWKSxX515MR/iNRS85WZtvavaI/Z847zO2fT1z8ute+Bc1Wt7q9lmSXRjVpzkZ6bH6UjKPmtCfxt96QfhZP7yT7mqX2pdoc/D3hjtVjZ2R5H7xWOFXABGCMZOft86a889qM1pDbiBI3neFZpdSsURSAAMAggsx2yegrawyc+mXki6S8u6v30n3P8A3TObklW6zS/eo6bnN4blUuJ7RIYbdXuvj70OwA8K5wqksuPiO9Q/KnadJOZbi5uLOC0jYqY8Sd8udQTL5wS2knGM4B2FNcoKiauezKNhtPID6kAj7VV7uxveEurK+qInAILGJv5WQ/CT6j7+VXe659tjY3N1bSpMsCMdifix4VI6jJwKa2cst7wbvLsIJJYTJhAQoG7pgEnyCnr51I12Cx8H4mtxBHMvR1Bx6HzH5HIrlRXIVsV4dbatiVLY/rZnH6GisM0R1lfaOM3CvsJFVVz8lVgPz8VXCWFWBDAMp6ggEfY1VOb+WHkkW4hGXAAZR1OnJDKfUZ/9ilOFcxzBQs0bMRtnBDfmMYP6VSFG7dLiCCGC2iSONpJO9bQoXZFZBkAb5LH/ABrO+LWxdbKzjGqYRbjP47h9YT5YXQT6ZPpX0iOIK+5gJPzANOYyCc91g+uBn74rtj+uqShzeFdMB4Gvt3H0aI5jWYPqHTu4VCh8/wAwQH+6ncXFOG3t9fXHEbh4wXCwqhcEquRklQc7BcD5H1ra+K8QjtbeWcx7RoSQoAJ9F/M4FVeLmxoXkS6it3dTGoht1fvQ8raVj96Asoxk61KjwNtWt70vhNYZ9wviDWNtfywQ6rGeWOGJ7uPIw2rVI6gBnQDyO2/rkFW3vl/aEcgnSa34fbvcK0dukEYJGAiKu7oWK+L648zWmzc+wd2dUMpAVzo0xtnQ6RaQAxDFpG0LjYlT6ZpvcdoVsgfVbS6otayqFhJjWMoCxOvSy5cYClid8DY1Nn6LF7M/lshbcumRlU3nEnA1FQXIkbIUE7/ACfq2epp1Z3VrYcVm/aHhW1to47RGUsG2Gpowc+MnPT+I1eebeZ3imggt442ZkaVi0M8mhQVVPBCMjUxO5wBpNNDz/GNRmgaYodmijXAUSrb6veNk65NWkLuQPlUra67LwipcT4vAsltCltFw+OcNdF7mASuJMkARxElQ56gdcEDA6VNdjcbTSX947lzJKIgxRUY92oOTGuyEhk2HQg1YZufLcyuncSO8boseBE2svIYwUOrw5Kk+LT4QT0r3w7nyGTR3UEuGAaUgRYiDO6BnIbxZ0M3g1eEajtUbckHF7M45zl9pPGronwQCG0j3yP8AmiZ8fUgfc0nY8PeaayS4wJb2UXUwIGEt4F93Gc9FON/qKvnD+0WBk97EcEM7sqKEXEbzhWVm1Fu7UZIBXUQMgnFPIOeYmkjVrWZCzJGSyxe7MoyiNhycsOoXOnI1YzWtmlISJ80zZOKE8O4nxAjVNf3HcQA4JC5wAp88A4/spfjPBxZXnDoppY7eCG2BSWWLXCZvFqLLlRr3BBJ2wPWrpzRzz7JcSQrDGyRw6kGDlpiC4QY2AC4Zj5Aimt/z3MAqyRQtpwZW0FkjEcKSzuFLgvpMiIoGDnIOTgFX3Bx0Ujidr3wKwzNI3FrmNC3s5hXRFu0iKWbWpLKc/wAhrZuL2P8AtfZ4gFDqIlA/CpGk4+i5/Sonh/NvtE9vHFBoOZO8EoXVGsar8OgkeJnUddsMOoq1lBkHzFc88nwaxSOQQhFVV6KAB9AMVylKK5mwooooAooooBG7tElRo5FDo4IZSMgg+RFRvDuUrWDSY4VBVtYJLFtQVkB1MSThXYD0zRRVoGd12f2jDCpoVpFeQKT7wKXcIxPRdbasLjcU5/0VZ+69wh7nOjr5trOrfx5bxeLO+/WuUU2fskRKLYoJGlCjvGUIW8yqliF+gLN96Yxcp2q40wIMFCOv7ti6f4sxI+ZoopSiVjyXZw6e7gVdJ1DGrYgMoxv5B2A9M1w8k2WVPs6ZWMRDrsoUqBjPUAkA9QCaKKVkiPU3JlmxYtAp1qEYb4IAUYIzjoqjPXAApd+W7c3AuTEvfj8e/oRnHTUASM9cGiilYh5ueVrWRmd4UZmLEk5ydYRW+4jQfRa9PyzbHXmFTrV1bPmJW1uP7m3P0HpXKKVlgpw7gMEBBiTSwXRkklsai2MkknJJNSFFFQBRRRQH/9k="/>
          <p:cNvSpPr>
            <a:spLocks noChangeAspect="1" noChangeArrowheads="1"/>
          </p:cNvSpPr>
          <p:nvPr/>
        </p:nvSpPr>
        <p:spPr bwMode="auto">
          <a:xfrm>
            <a:off x="155575" y="-166688"/>
            <a:ext cx="1400175" cy="352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0" name="29 Rectángulo redondeado"/>
          <p:cNvSpPr/>
          <p:nvPr/>
        </p:nvSpPr>
        <p:spPr>
          <a:xfrm>
            <a:off x="3145488" y="2608433"/>
            <a:ext cx="2271086" cy="928801"/>
          </a:xfrm>
          <a:prstGeom prst="roundRect">
            <a:avLst>
              <a:gd name="adj" fmla="val 8740"/>
            </a:avLst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Financiamiento a Contratos</a:t>
            </a:r>
          </a:p>
        </p:txBody>
      </p:sp>
      <p:sp>
        <p:nvSpPr>
          <p:cNvPr id="31" name="30 Flecha derecha"/>
          <p:cNvSpPr/>
          <p:nvPr/>
        </p:nvSpPr>
        <p:spPr>
          <a:xfrm>
            <a:off x="2709202" y="2836541"/>
            <a:ext cx="588583" cy="472587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31 Flecha derecha"/>
          <p:cNvSpPr/>
          <p:nvPr/>
        </p:nvSpPr>
        <p:spPr>
          <a:xfrm>
            <a:off x="2699042" y="4765581"/>
            <a:ext cx="598743" cy="472587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60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32 Rectángulo redondeado"/>
          <p:cNvSpPr/>
          <p:nvPr/>
        </p:nvSpPr>
        <p:spPr>
          <a:xfrm>
            <a:off x="3235341" y="4682487"/>
            <a:ext cx="2094159" cy="892772"/>
          </a:xfrm>
          <a:prstGeom prst="roundRect">
            <a:avLst>
              <a:gd name="adj" fmla="val 8740"/>
            </a:avLst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Financiamiento Estructurado</a:t>
            </a:r>
          </a:p>
        </p:txBody>
      </p:sp>
      <p:graphicFrame>
        <p:nvGraphicFramePr>
          <p:cNvPr id="34" name="33 Diagrama"/>
          <p:cNvGraphicFramePr/>
          <p:nvPr>
            <p:extLst>
              <p:ext uri="{D42A27DB-BD31-4B8C-83A1-F6EECF244321}">
                <p14:modId xmlns:p14="http://schemas.microsoft.com/office/powerpoint/2010/main" xmlns="" val="3846927890"/>
              </p:ext>
            </p:extLst>
          </p:nvPr>
        </p:nvGraphicFramePr>
        <p:xfrm>
          <a:off x="5277675" y="1636936"/>
          <a:ext cx="3758821" cy="3176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5" name="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990" y="5595491"/>
            <a:ext cx="10652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366" y="6027738"/>
            <a:ext cx="9588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Regresar al Hom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" y="5575259"/>
            <a:ext cx="9493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057" y="5630416"/>
            <a:ext cx="80486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187" y="6435545"/>
            <a:ext cx="110807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9134" y="6046788"/>
            <a:ext cx="1116013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967" y="6468882"/>
            <a:ext cx="1036637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41 Rectángulo"/>
          <p:cNvSpPr/>
          <p:nvPr/>
        </p:nvSpPr>
        <p:spPr>
          <a:xfrm>
            <a:off x="3542370" y="5630416"/>
            <a:ext cx="42987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r>
              <a:rPr lang="es-MX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Financiamiento hasta el 50% del contrato</a:t>
            </a:r>
          </a:p>
          <a:p>
            <a:pPr marL="285750" indent="-285750" algn="just"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r>
              <a:rPr lang="es-MX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Obra pública y/o Bienes y servicios.</a:t>
            </a:r>
          </a:p>
          <a:p>
            <a:pPr marL="285750" indent="-285750"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r>
              <a:rPr lang="es-MX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Pago de acuerdo a los flujos.</a:t>
            </a:r>
          </a:p>
          <a:p>
            <a:pPr marL="285750" indent="-285750"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r>
              <a:rPr lang="es-MX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Garantía </a:t>
            </a:r>
            <a:r>
              <a:rPr lang="es-MX" sz="16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Nafin</a:t>
            </a:r>
            <a:r>
              <a:rPr lang="es-MX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hasta el 70 %.</a:t>
            </a:r>
          </a:p>
        </p:txBody>
      </p:sp>
      <p:sp>
        <p:nvSpPr>
          <p:cNvPr id="43" name="21 Rectángulo"/>
          <p:cNvSpPr>
            <a:spLocks noChangeArrowheads="1"/>
          </p:cNvSpPr>
          <p:nvPr/>
        </p:nvSpPr>
        <p:spPr bwMode="auto">
          <a:xfrm>
            <a:off x="146050" y="5445224"/>
            <a:ext cx="8890446" cy="1366739"/>
          </a:xfrm>
          <a:prstGeom prst="rect">
            <a:avLst/>
          </a:prstGeom>
          <a:noFill/>
          <a:ln w="38100" cap="sq" cmpd="dbl" algn="ctr">
            <a:solidFill>
              <a:srgbClr val="00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s-MX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9" t="9782" r="2173" b="10530"/>
          <a:stretch>
            <a:fillRect/>
          </a:stretch>
        </p:blipFill>
        <p:spPr bwMode="auto">
          <a:xfrm>
            <a:off x="157163" y="1216247"/>
            <a:ext cx="2481262" cy="408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31 CuadroTexto"/>
          <p:cNvSpPr txBox="1">
            <a:spLocks noChangeArrowheads="1"/>
          </p:cNvSpPr>
          <p:nvPr/>
        </p:nvSpPr>
        <p:spPr bwMode="auto">
          <a:xfrm>
            <a:off x="5138738" y="1052736"/>
            <a:ext cx="246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s-MX" sz="3200" dirty="0">
                <a:solidFill>
                  <a:srgbClr val="0000CC"/>
                </a:solidFill>
              </a:rPr>
              <a:t>18,410 MDP </a:t>
            </a:r>
          </a:p>
        </p:txBody>
      </p:sp>
      <p:sp>
        <p:nvSpPr>
          <p:cNvPr id="50" name="32 CuadroTexto"/>
          <p:cNvSpPr txBox="1">
            <a:spLocks noChangeArrowheads="1"/>
          </p:cNvSpPr>
          <p:nvPr/>
        </p:nvSpPr>
        <p:spPr bwMode="auto">
          <a:xfrm>
            <a:off x="8089900" y="1122586"/>
            <a:ext cx="808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MX" b="1" dirty="0">
                <a:solidFill>
                  <a:srgbClr val="0000CC"/>
                </a:solidFill>
              </a:rPr>
              <a:t>31%</a:t>
            </a:r>
          </a:p>
        </p:txBody>
      </p:sp>
      <p:sp>
        <p:nvSpPr>
          <p:cNvPr id="51" name="50 Flecha derecha"/>
          <p:cNvSpPr/>
          <p:nvPr/>
        </p:nvSpPr>
        <p:spPr>
          <a:xfrm rot="16200000">
            <a:off x="7693025" y="1143223"/>
            <a:ext cx="241300" cy="387350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" name="51 Grupo"/>
          <p:cNvGrpSpPr/>
          <p:nvPr/>
        </p:nvGrpSpPr>
        <p:grpSpPr>
          <a:xfrm>
            <a:off x="5416574" y="4941168"/>
            <a:ext cx="3077345" cy="504056"/>
            <a:chOff x="426112" y="709125"/>
            <a:chExt cx="2481485" cy="294235"/>
          </a:xfrm>
        </p:grpSpPr>
        <p:sp>
          <p:nvSpPr>
            <p:cNvPr id="53" name="52 Rectángulo redondeado"/>
            <p:cNvSpPr/>
            <p:nvPr/>
          </p:nvSpPr>
          <p:spPr>
            <a:xfrm>
              <a:off x="426112" y="709125"/>
              <a:ext cx="2481485" cy="294235"/>
            </a:xfrm>
            <a:prstGeom prst="roundRect">
              <a:avLst/>
            </a:prstGeom>
            <a:solidFill>
              <a:srgbClr val="C00000"/>
            </a:solidFill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53 Rectángulo"/>
            <p:cNvSpPr/>
            <p:nvPr/>
          </p:nvSpPr>
          <p:spPr>
            <a:xfrm>
              <a:off x="440475" y="723488"/>
              <a:ext cx="2452759" cy="265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922" tIns="0" rIns="102922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Proyectos de largo plazo</a:t>
              </a:r>
            </a:p>
          </p:txBody>
        </p:sp>
      </p:grpSp>
      <p:pic>
        <p:nvPicPr>
          <p:cNvPr id="55" name="54 Imagen" descr="firma_secretaria.gif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95053" y="6213364"/>
            <a:ext cx="962107" cy="52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 descr="E:\Users\fguevara\AppData\Local\Microsoft\Windows\Temporary Internet Files\Content.Outlook\KQMU9J8C\logo 20x12cm 150dpi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88662" y="5547166"/>
            <a:ext cx="968498" cy="581427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41166" y="20071"/>
            <a:ext cx="8756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2800" b="1" dirty="0">
                <a:solidFill>
                  <a:schemeClr val="bg1"/>
                </a:solidFill>
                <a:latin typeface="+mn-lt"/>
              </a:rPr>
              <a:t>Financiamiento de Contratos de acuerdo a las Necesidades de los Proveedores </a:t>
            </a:r>
          </a:p>
        </p:txBody>
      </p:sp>
    </p:spTree>
    <p:extLst>
      <p:ext uri="{BB962C8B-B14F-4D97-AF65-F5344CB8AC3E}">
        <p14:creationId xmlns:p14="http://schemas.microsoft.com/office/powerpoint/2010/main" xmlns="" val="403883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8" t="26477" r="2927" b="23072"/>
          <a:stretch/>
        </p:blipFill>
        <p:spPr bwMode="auto">
          <a:xfrm>
            <a:off x="251520" y="1238250"/>
            <a:ext cx="8701164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732" y="-23343"/>
            <a:ext cx="9152732" cy="99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4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AutoShape 6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8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AutoShape 10" descr="data:image/jpg;base64,/9j/4AAQSkZJRgABAQAAAQABAAD/2wCEAAkGBhQSERQUEhQWFRMWGSAaGRgYGRcfGBwiHxwZGicYHhccJyokGSAjJR4fKy8mIzMpLC4xISoxODw2NSY3LDUBCQoKDgwOGg8PGSwkHyQyLi00Ly0qKSwpLCwsNCkwKSwsLCwsKSwsLC0sKSwsLCwsKSwsKS0pKSkqLSkpLCwsLP/AABEIACUAkwMBIgACEQEDEQH/xAAcAAABBQEBAQAAAAAAAAAAAAAAAwQFBgcBAgj/xAA4EAACAQMCAwUGAwcFAAAAAAABAgMABBESIQUGMQcTIkFRFCMyYXGRQoGhFUNSYnKCkhYkM9Hw/8QAFwEBAQEBAAAAAAAAAAAAAAAAAAECA//EAB4RAAMAAgIDAQAAAAAAAAAAAAABEQISITETUWED/9oADAMBAAIRAxEAPwDbJ5wuPVjgD51QO03tNfh0kUMCI8jKXfXnAGdKgY8yQ32+dWs3mu/7ryih1n+p20j9AfvWP9t3CJIr9boqTC6oA34QyE5QnyJGCM4zn5V1/LFPKMxm2lwbVwKeV7aJ7gKszIGdVzpBIzgZ32p/WVc0dpl1bpDc2zW1xZz7A6HDxtjV3bkORnGfIdD6VGXXbLdxNEzrB7PMutJRG+pRkqwaPXu0bDDAEZG46iniyfI3S4NoorL+Vu1iZr72K/ijVy5jWSLVp1eQKtnZh0IPmPWpXmjm68/aMdjw9YWk7oySNKHIXc4zpI0+XruwrPjacLsi90VQeWedbs8Qlsr9LfVHF3pkhLaFAxs+onT188dKnuG8/wBhcTCGG6jeU5woJyceQyMGo8WiplgrmKr132h8PiLiS7iUo5jYEnIYdRpxk49RtTriPOFnBFHNLcRpFIAUYt8QIzkAbkVNWKSxX515MR/iNRS85WZtvavaI/Z847zO2fT1z8ute+Bc1Wt7q9lmSXRjVpzkZ6bH6UjKPmtCfxt96QfhZP7yT7mqX2pdoc/D3hjtVjZ2R5H7xWOFXABGCMZOft86a889qM1pDbiBI3neFZpdSsURSAAMAggsx2yegrawyc+mXki6S8u6v30n3P8A3TObklW6zS/eo6bnN4blUuJ7RIYbdXuvj70OwA8K5wqksuPiO9Q/KnadJOZbi5uLOC0jYqY8Sd8udQTL5wS2knGM4B2FNcoKiauezKNhtPID6kAj7VV7uxveEurK+qInAILGJv5WQ/CT6j7+VXe659tjY3N1bSpMsCMdifix4VI6jJwKa2cst7wbvLsIJJYTJhAQoG7pgEnyCnr51I12Cx8H4mtxBHMvR1Bx6HzH5HIrlRXIVsV4dbatiVLY/rZnH6GisM0R1lfaOM3CvsJFVVz8lVgPz8VXCWFWBDAMp6ggEfY1VOb+WHkkW4hGXAAZR1OnJDKfUZ/9ilOFcxzBQs0bMRtnBDfmMYP6VSFG7dLiCCGC2iSONpJO9bQoXZFZBkAb5LH/ABrO+LWxdbKzjGqYRbjP47h9YT5YXQT6ZPpX0iOIK+5gJPzANOYyCc91g+uBn74rtj+uqShzeFdMB4Gvt3H0aI5jWYPqHTu4VCh8/wAwQH+6ncXFOG3t9fXHEbh4wXCwqhcEquRklQc7BcD5H1ra+K8QjtbeWcx7RoSQoAJ9F/M4FVeLmxoXkS6it3dTGoht1fvQ8raVj96Asoxk61KjwNtWt70vhNYZ9wviDWNtfywQ6rGeWOGJ7uPIw2rVI6gBnQDyO2/rkFW3vl/aEcgnSa34fbvcK0dukEYJGAiKu7oWK+L648zWmzc+wd2dUMpAVzo0xtnQ6RaQAxDFpG0LjYlT6ZpvcdoVsgfVbS6otayqFhJjWMoCxOvSy5cYClid8DY1Nn6LF7M/lshbcumRlU3nEnA1FQXIkbIUE7/ACfq2epp1Z3VrYcVm/aHhW1to47RGUsG2Gpowc+MnPT+I1eebeZ3imggt442ZkaVi0M8mhQVVPBCMjUxO5wBpNNDz/GNRmgaYodmijXAUSrb6veNk65NWkLuQPlUra67LwipcT4vAsltCltFw+OcNdF7mASuJMkARxElQ56gdcEDA6VNdjcbTSX947lzJKIgxRUY92oOTGuyEhk2HQg1YZufLcyuncSO8boseBE2svIYwUOrw5Kk+LT4QT0r3w7nyGTR3UEuGAaUgRYiDO6BnIbxZ0M3g1eEajtUbckHF7M45zl9pPGronwQCG0j3yP8AmiZ8fUgfc0nY8PeaayS4wJb2UXUwIGEt4F93Gc9FON/qKvnD+0WBk97EcEM7sqKEXEbzhWVm1Fu7UZIBXUQMgnFPIOeYmkjVrWZCzJGSyxe7MoyiNhycsOoXOnI1YzWtmlISJ80zZOKE8O4nxAjVNf3HcQA4JC5wAp88A4/spfjPBxZXnDoppY7eCG2BSWWLXCZvFqLLlRr3BBJ2wPWrpzRzz7JcSQrDGyRw6kGDlpiC4QY2AC4Zj5Aimt/z3MAqyRQtpwZW0FkjEcKSzuFLgvpMiIoGDnIOTgFX3Bx0Ujidr3wKwzNI3FrmNC3s5hXRFu0iKWbWpLKc/wAhrZuL2P8AtfZ4gFDqIlA/CpGk4+i5/Sonh/NvtE9vHFBoOZO8EoXVGsar8OgkeJnUddsMOoq1lBkHzFc88nwaxSOQQhFVV6KAB9AMVylKK5mwooooAooooBG7tElRo5FDo4IZSMgg+RFRvDuUrWDSY4VBVtYJLFtQVkB1MSThXYD0zRRVoGd12f2jDCpoVpFeQKT7wKXcIxPRdbasLjcU5/0VZ+69wh7nOjr5trOrfx5bxeLO+/WuUU2fskRKLYoJGlCjvGUIW8yqliF+gLN96Yxcp2q40wIMFCOv7ti6f4sxI+ZoopSiVjyXZw6e7gVdJ1DGrYgMoxv5B2A9M1w8k2WVPs6ZWMRDrsoUqBjPUAkA9QCaKKVkiPU3JlmxYtAp1qEYb4IAUYIzjoqjPXAApd+W7c3AuTEvfj8e/oRnHTUASM9cGiilYh5ueVrWRmd4UZmLEk5ydYRW+4jQfRa9PyzbHXmFTrV1bPmJW1uP7m3P0HpXKKVlgpw7gMEBBiTSwXRkklsai2MkknJJNSFFFQBRRRQH/9k="/>
          <p:cNvSpPr>
            <a:spLocks noChangeAspect="1" noChangeArrowheads="1"/>
          </p:cNvSpPr>
          <p:nvPr/>
        </p:nvSpPr>
        <p:spPr bwMode="auto">
          <a:xfrm>
            <a:off x="155575" y="-166688"/>
            <a:ext cx="1400175" cy="352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141166" y="219545"/>
            <a:ext cx="8756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3600" b="1" dirty="0" smtClean="0">
                <a:solidFill>
                  <a:schemeClr val="bg1"/>
                </a:solidFill>
                <a:latin typeface="+mn-lt"/>
              </a:rPr>
              <a:t>Publicidad</a:t>
            </a:r>
            <a:endParaRPr lang="es-MX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3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300" y="1282700"/>
            <a:ext cx="8648699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28588" y="302720"/>
            <a:ext cx="8215312" cy="46166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84238" indent="-34290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406525" indent="-3429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928813" indent="-3429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451100" indent="-3429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908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65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22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79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 b="1" dirty="0">
                <a:solidFill>
                  <a:schemeClr val="bg1"/>
                </a:solidFill>
                <a:latin typeface="Calibri" pitchFamily="34" charset="0"/>
              </a:rPr>
              <a:t>Ejes rectores de la política de contrataciones</a:t>
            </a:r>
            <a:endParaRPr lang="es-E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2321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5" y="1306785"/>
            <a:ext cx="855345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Flecha izquierda">
            <a:hlinkClick r:id="rId3" action="ppaction://hlinksldjump"/>
          </p:cNvPr>
          <p:cNvSpPr/>
          <p:nvPr/>
        </p:nvSpPr>
        <p:spPr>
          <a:xfrm>
            <a:off x="8585457" y="6398904"/>
            <a:ext cx="526536" cy="3326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732" y="-23343"/>
            <a:ext cx="9152732" cy="99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2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AutoShape 4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AutoShape 6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1" name="AutoShape 8" descr="data:image/jpg;base64,/9j/4AAQSkZJRgABAQAAAQABAAD/2wCEAAkGBhQSERUUERQWFRUVFhUXFxYYGBsXIBgfFSMYFhsfGhsgJyYiHCUjIxQYKzEhLyspLSwuFh4yQTA2NSYrMzABCQoKDgwOGg8PGTUfHCQuLik0LDQ1LCksLDUsKSw1KTUpNS0pKSwvLTYtLCksNSo2LCwpKzIvLDIsKSwsKSwpLP/AABEIADwAcwMBIgACEQEDEQH/xAAbAAABBQEBAAAAAAAAAAAAAAAAAgQFBgcBA//EADsQAAIBAwIEAwUFBAsAAAAAAAECAwAEERIhBRMxUQYHQSIjYXGBFDKRkrFCQ1LBFRckM0RigoOT0fD/xAAXAQEBAQEAAAAAAAAAAAAAAAAAAQID/8QAIBEAAgEEAgMBAAAAAAAAAAAAAAERAhIhUSIxAxNhQf/aAAwDAQACEQMRAD8A3Giik6qAVRXAa7QBRRRQBRRXGYDqcUB2imU3G4E+/NEvzkQfqaYzeNrFPvXluP8AdQ/oasNklE3RVXk8zuGr1vIvoSf0FNJfN/hY/wATn5I5/lVsq0S5bLnRVGHnRwzOOc//ABP/ANVbOE8ZhuoxLbyLIh21KfUdQR1B+Bo6Wu0FUn0x7RXM0Vk0RnHb7QsaA4aeVIl/1ZZiPkiufpWZ+dUha6sIHJWBjlj0G7IjflU/TUasvmJxcW11wySQ4iFy+s+g1IUBPy1sfkDVp4xwK3u4wlzEkqZyNXp8QRuPoa60uyKjnUrpRA3PmVZW7tA4lR4hvHyWyFUdVHqAO3pvS+H+aVhNJHGspUy7Rl0ZVY5xgMds52we471nXjjhrDiqfZ4JjFawgFtEjhtIdtIYg6vvquMn17VVbPwxdPHbQCCYPJOzZMbgIG5UYLEj2f7tm+QB9a6rxUNTJzfkqTg33jfjWC1mEMgleRk5mmKJ5SFyVydIONwaf8E45FdwrNA2pGJAJBUgqcEEHcEEdKyviVwz319MXv4ZMiCAW9u7cxYxjdihGC47j1NRfFbWdbVbaSzIkgtlKqI7iXXJcEl3GlhGjLkZdtR1dB2x600jd7N3zSWAPUZrHOL8BkkhvZJEmldBb2FsDzPaZAivLj9oamJDbjY05g4aslxJDeQ3k1wkyRW7R60EMMKrplWUkINRBJOSxzis+v6W/wCGrfZU/gX8oqI494ktbN4Un2adtEYVNWTlRvjoMuu/xrOvDsUt1xK1nMLxMzzzTNy7gFdI0iJpZDpYbj2VVVGKceYMc8t1LPHC8htXsooV0MQ7M/PkI23HsopPSqvHyhsjqxKRdpfF9oLiW2wXlhjaSRUiL4CgMQMDdtx7I3ycUtPE1sZ44FjkMsiJIQIT7tXzpMpx7vOOhrNYfDMweWLTKXuLi2tpJtLDUF/tN3Jn0UsQoPQhQK5xLgTnm3axPGs9+6OxWZitugwNSIQ+iR13x6Y9K1ZTslz0ah4mmtI4R9rjV0d0iCmPWS0h0qAMVUPCfAf6O41Nbwk/Z57fnqpJOkq2nHxwdQB7EVH+F+CSNdWsZRxbrLNfaTFJEkekCGJVDliAW1OFJz0OK0O1sNV7LcEbLEkCfHBaRz+LIPmhrL4qJKuWSYzRXcUVwydSF8WeFYuIWxgmyNwyuOqMOhHfqRj1BNU7hPgzjNovKgv4WiXZRIjMQB0wCDj5asVot3ciONnboisx6D7oz64HpVcs/MW2kGwl1YzoCaz6nGVyMgAnr6V1pdUQujFSpnJ52nA+KfveIxj4Jap+rH+VTtnYyoDrnaVsHGpUUZ+SKKhz5hWxzp1tsrL7ONYbTgjO+PeJ+bPSvWDx7bOsjIXblxNMRpxlV22zsSdsD/MKjVT/AAK3ZFWKcTVW2OrTk8xlfU6xsSFAOEVpCoGP2V6A716HiXE2dgkSjSucMFAJbmEDOrdgOTsPZyWBIxTseYNuuecskRXqGXODgnBI2BJVgB3U0pvMG1wcFyQpYDQRqABbYnHbGOuT0q50TGwltb2ZLcM3KOqRpmGxKjIjUhWGCcgnBwCppkZeKqh0orHScKSpIJ5ZB1E77vIMdkFPR5h2ukt7zAOCeW2BuwG/x0PjvpPrThvG9sIxIWbSWlUeyf3O7nHYY+Z7UzoY2MHn4n/AmDpGFCEruQSMsA3QE5OwfbcUlH4pzCoWMIx+8cMV1vucZ30p0XptUhb+OLZw5UvhELn2D6FVwO5y6jA65pvN5i2q5HvCwLDTpwSV0gjJIAOWA3I9aZ0MbPNzxF7a4UgJKdKwsukFcnDsNyCAuCCcEnVt0qPhsuKsvttpYszsA64H7QjB6hfdKM9ffN9JtPG9u2vTrzHE8pBUjKpvtnvkY9DmvH+sO105JkDAe0mgll2BIIHbP1wcZqqdDGz38Ni8Zi15hfdoAq4wWLSFiQOhC8sfjU+q46VWh5h2hOAXJGjICMcayRvjsRv9KmOD8YjuY+ZFkrkjJGPu7bd6w0+4NJrY+ooorJo4RmkiIDoBS6KATyx26VwQj0ApdFAJMY7VwxDtS6KARyh2HXPT60ckdh+H/u9LooBPLFc5I7D19O/Wl0UAnljt8KOWO1KooBAiHalKuOldooAooooD/9k="/>
          <p:cNvSpPr>
            <a:spLocks noChangeAspect="1" noChangeArrowheads="1"/>
          </p:cNvSpPr>
          <p:nvPr/>
        </p:nvSpPr>
        <p:spPr bwMode="auto">
          <a:xfrm>
            <a:off x="155575" y="-274638"/>
            <a:ext cx="1095375" cy="57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2" name="AutoShape 10" descr="data:image/jpg;base64,/9j/4AAQSkZJRgABAQAAAQABAAD/2wCEAAkGBhQSERQUEhQWFRMWGSAaGRgYGRcfGBwiHxwZGicYHhccJyokGSAjJR4fKy8mIzMpLC4xISoxODw2NSY3LDUBCQoKDgwOGg8PGSwkHyQyLi00Ly0qKSwpLCwsNCkwKSwsLCwsKSwsLC0sKSwsLCwsKSwsKS0pKSkqLSkpLCwsLP/AABEIACUAkwMBIgACEQEDEQH/xAAcAAABBQEBAQAAAAAAAAAAAAAAAwQFBgcBAgj/xAA4EAACAQMCAwUGAwcFAAAAAAABAgMABBESIQUGMQcTIkFRFCMyYXGRQoGhFUNSYnKCkhYkM9Hw/8QAFwEBAQEBAAAAAAAAAAAAAAAAAAECA//EAB4RAAMAAgIDAQAAAAAAAAAAAAABEQISITETUWED/9oADAMBAAIRAxEAPwDbJ5wuPVjgD51QO03tNfh0kUMCI8jKXfXnAGdKgY8yQ32+dWs3mu/7ryih1n+p20j9AfvWP9t3CJIr9boqTC6oA34QyE5QnyJGCM4zn5V1/LFPKMxm2lwbVwKeV7aJ7gKszIGdVzpBIzgZ32p/WVc0dpl1bpDc2zW1xZz7A6HDxtjV3bkORnGfIdD6VGXXbLdxNEzrB7PMutJRG+pRkqwaPXu0bDDAEZG46iniyfI3S4NoorL+Vu1iZr72K/ijVy5jWSLVp1eQKtnZh0IPmPWpXmjm68/aMdjw9YWk7oySNKHIXc4zpI0+XruwrPjacLsi90VQeWedbs8Qlsr9LfVHF3pkhLaFAxs+onT188dKnuG8/wBhcTCGG6jeU5woJyceQyMGo8WiplgrmKr132h8PiLiS7iUo5jYEnIYdRpxk49RtTriPOFnBFHNLcRpFIAUYt8QIzkAbkVNWKSxX515MR/iNRS85WZtvavaI/Z847zO2fT1z8ute+Bc1Wt7q9lmSXRjVpzkZ6bH6UjKPmtCfxt96QfhZP7yT7mqX2pdoc/D3hjtVjZ2R5H7xWOFXABGCMZOft86a889qM1pDbiBI3neFZpdSsURSAAMAggsx2yegrawyc+mXki6S8u6v30n3P8A3TObklW6zS/eo6bnN4blUuJ7RIYbdXuvj70OwA8K5wqksuPiO9Q/KnadJOZbi5uLOC0jYqY8Sd8udQTL5wS2knGM4B2FNcoKiauezKNhtPID6kAj7VV7uxveEurK+qInAILGJv5WQ/CT6j7+VXe659tjY3N1bSpMsCMdifix4VI6jJwKa2cst7wbvLsIJJYTJhAQoG7pgEnyCnr51I12Cx8H4mtxBHMvR1Bx6HzH5HIrlRXIVsV4dbatiVLY/rZnH6GisM0R1lfaOM3CvsJFVVz8lVgPz8VXCWFWBDAMp6ggEfY1VOb+WHkkW4hGXAAZR1OnJDKfUZ/9ilOFcxzBQs0bMRtnBDfmMYP6VSFG7dLiCCGC2iSONpJO9bQoXZFZBkAb5LH/ABrO+LWxdbKzjGqYRbjP47h9YT5YXQT6ZPpX0iOIK+5gJPzANOYyCc91g+uBn74rtj+uqShzeFdMB4Gvt3H0aI5jWYPqHTu4VCh8/wAwQH+6ncXFOG3t9fXHEbh4wXCwqhcEquRklQc7BcD5H1ra+K8QjtbeWcx7RoSQoAJ9F/M4FVeLmxoXkS6it3dTGoht1fvQ8raVj96Asoxk61KjwNtWt70vhNYZ9wviDWNtfywQ6rGeWOGJ7uPIw2rVI6gBnQDyO2/rkFW3vl/aEcgnSa34fbvcK0dukEYJGAiKu7oWK+L648zWmzc+wd2dUMpAVzo0xtnQ6RaQAxDFpG0LjYlT6ZpvcdoVsgfVbS6otayqFhJjWMoCxOvSy5cYClid8DY1Nn6LF7M/lshbcumRlU3nEnA1FQXIkbIUE7/ACfq2epp1Z3VrYcVm/aHhW1to47RGUsG2Gpowc+MnPT+I1eebeZ3imggt442ZkaVi0M8mhQVVPBCMjUxO5wBpNNDz/GNRmgaYodmijXAUSrb6veNk65NWkLuQPlUra67LwipcT4vAsltCltFw+OcNdF7mASuJMkARxElQ56gdcEDA6VNdjcbTSX947lzJKIgxRUY92oOTGuyEhk2HQg1YZufLcyuncSO8boseBE2svIYwUOrw5Kk+LT4QT0r3w7nyGTR3UEuGAaUgRYiDO6BnIbxZ0M3g1eEajtUbckHF7M45zl9pPGronwQCG0j3yP8AmiZ8fUgfc0nY8PeaayS4wJb2UXUwIGEt4F93Gc9FON/qKvnD+0WBk97EcEM7sqKEXEbzhWVm1Fu7UZIBXUQMgnFPIOeYmkjVrWZCzJGSyxe7MoyiNhycsOoXOnI1YzWtmlISJ80zZOKE8O4nxAjVNf3HcQA4JC5wAp88A4/spfjPBxZXnDoppY7eCG2BSWWLXCZvFqLLlRr3BBJ2wPWrpzRzz7JcSQrDGyRw6kGDlpiC4QY2AC4Zj5Aimt/z3MAqyRQtpwZW0FkjEcKSzuFLgvpMiIoGDnIOTgFX3Bx0Ujidr3wKwzNI3FrmNC3s5hXRFu0iKWbWpLKc/wAhrZuL2P8AtfZ4gFDqIlA/CpGk4+i5/Sonh/NvtE9vHFBoOZO8EoXVGsar8OgkeJnUddsMOoq1lBkHzFc88nwaxSOQQhFVV6KAB9AMVylKK5mwooooAooooBG7tElRo5FDo4IZSMgg+RFRvDuUrWDSY4VBVtYJLFtQVkB1MSThXYD0zRRVoGd12f2jDCpoVpFeQKT7wKXcIxPRdbasLjcU5/0VZ+69wh7nOjr5trOrfx5bxeLO+/WuUU2fskRKLYoJGlCjvGUIW8yqliF+gLN96Yxcp2q40wIMFCOv7ti6f4sxI+ZoopSiVjyXZw6e7gVdJ1DGrYgMoxv5B2A9M1w8k2WVPs6ZWMRDrsoUqBjPUAkA9QCaKKVkiPU3JlmxYtAp1qEYb4IAUYIzjoqjPXAApd+W7c3AuTEvfj8e/oRnHTUASM9cGiilYh5ueVrWRmd4UZmLEk5ydYRW+4jQfRa9PyzbHXmFTrV1bPmJW1uP7m3P0HpXKKVlgpw7gMEBBiTSwXRkklsai2MkknJJNSFFFQBRRRQH/9k="/>
          <p:cNvSpPr>
            <a:spLocks noChangeAspect="1" noChangeArrowheads="1"/>
          </p:cNvSpPr>
          <p:nvPr/>
        </p:nvSpPr>
        <p:spPr bwMode="auto">
          <a:xfrm>
            <a:off x="155575" y="-166688"/>
            <a:ext cx="1400175" cy="352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41166" y="219545"/>
            <a:ext cx="8756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3600" b="1" dirty="0" smtClean="0">
                <a:solidFill>
                  <a:schemeClr val="bg1"/>
                </a:solidFill>
                <a:latin typeface="+mn-lt"/>
              </a:rPr>
              <a:t>Publicidad</a:t>
            </a:r>
            <a:endParaRPr lang="es-MX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80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lecha izquierda">
            <a:hlinkClick r:id="rId2" action="ppaction://hlinksldjump"/>
          </p:cNvPr>
          <p:cNvSpPr/>
          <p:nvPr/>
        </p:nvSpPr>
        <p:spPr>
          <a:xfrm>
            <a:off x="7956376" y="5832648"/>
            <a:ext cx="526536" cy="3326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1" t="13435" r="52139" b="2896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123728" y="13407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	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17276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6 CuadroTexto"/>
          <p:cNvSpPr txBox="1">
            <a:spLocks noChangeArrowheads="1"/>
          </p:cNvSpPr>
          <p:nvPr/>
        </p:nvSpPr>
        <p:spPr bwMode="auto">
          <a:xfrm>
            <a:off x="390525" y="2562225"/>
            <a:ext cx="80724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 sz="2000"/>
          </a:p>
          <a:p>
            <a:pPr algn="ctr"/>
            <a:r>
              <a:rPr lang="es-MX" sz="4000" b="1"/>
              <a:t>Plan de Acción </a:t>
            </a:r>
          </a:p>
          <a:p>
            <a:pPr algn="ctr"/>
            <a:r>
              <a:rPr lang="es-MX" sz="4000" b="1"/>
              <a:t>2011-2012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4557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hemos construido 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10087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90 CuadroTexto"/>
          <p:cNvSpPr txBox="1"/>
          <p:nvPr/>
        </p:nvSpPr>
        <p:spPr>
          <a:xfrm>
            <a:off x="7157357" y="1677055"/>
            <a:ext cx="11303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Cambios</a:t>
            </a:r>
          </a:p>
          <a:p>
            <a:pPr algn="ctr">
              <a:defRPr/>
            </a:pPr>
            <a:r>
              <a:rPr lang="es-MX" sz="1400" b="1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Normativos</a:t>
            </a:r>
          </a:p>
        </p:txBody>
      </p:sp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sp>
        <p:nvSpPr>
          <p:cNvPr id="85" name="84 Elipse"/>
          <p:cNvSpPr/>
          <p:nvPr/>
        </p:nvSpPr>
        <p:spPr>
          <a:xfrm>
            <a:off x="5943600" y="20066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56" name="Picture 2" descr="http://www.fundspeople.com/userfiles/2010/Aug_11/horizontal_372/leyde_horizon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700" y="2260600"/>
            <a:ext cx="901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456238" y="2882900"/>
            <a:ext cx="576262" cy="4159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4557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hemos construido 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  <p:pic>
        <p:nvPicPr>
          <p:cNvPr id="26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8562" y="2208212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216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88 CuadroTexto"/>
          <p:cNvSpPr txBox="1"/>
          <p:nvPr/>
        </p:nvSpPr>
        <p:spPr>
          <a:xfrm>
            <a:off x="7597775" y="3090863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Capacitación</a:t>
            </a:r>
          </a:p>
        </p:txBody>
      </p:sp>
      <p:sp>
        <p:nvSpPr>
          <p:cNvPr id="91" name="90 CuadroTexto"/>
          <p:cNvSpPr txBox="1"/>
          <p:nvPr/>
        </p:nvSpPr>
        <p:spPr>
          <a:xfrm>
            <a:off x="7157357" y="1677055"/>
            <a:ext cx="11303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Cambios</a:t>
            </a:r>
          </a:p>
          <a:p>
            <a:pPr algn="ctr">
              <a:defRPr/>
            </a:pPr>
            <a:r>
              <a:rPr lang="es-MX" sz="1400" b="1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Normativos</a:t>
            </a:r>
          </a:p>
        </p:txBody>
      </p:sp>
      <p:sp>
        <p:nvSpPr>
          <p:cNvPr id="88" name="87 Elipse"/>
          <p:cNvSpPr/>
          <p:nvPr/>
        </p:nvSpPr>
        <p:spPr>
          <a:xfrm>
            <a:off x="6438900" y="33020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sp>
        <p:nvSpPr>
          <p:cNvPr id="85" name="84 Elipse"/>
          <p:cNvSpPr/>
          <p:nvPr/>
        </p:nvSpPr>
        <p:spPr>
          <a:xfrm>
            <a:off x="5943600" y="20066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56" name="Picture 2" descr="http://www.fundspeople.com/userfiles/2010/Aug_11/horizontal_372/leyde_horizon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700" y="2260600"/>
            <a:ext cx="901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7" name="Picture 4" descr="http://1.bp.blogspot.com/_jr17s1JQ-ao/SkBJo8VLJiI/AAAAAAAABN8/HmdWi3v55ps/s400/COMIENZA+EL+CURSO+DE+CAPACITACION+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3414713"/>
            <a:ext cx="63023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2600" y="3784600"/>
            <a:ext cx="42703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277100" y="3775299"/>
            <a:ext cx="353307" cy="364901"/>
          </a:xfrm>
          <a:prstGeom prst="roundRect">
            <a:avLst>
              <a:gd name="adj" fmla="val 123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456238" y="2882900"/>
            <a:ext cx="576262" cy="4159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112 Conector recto de flecha"/>
          <p:cNvCxnSpPr/>
          <p:nvPr/>
        </p:nvCxnSpPr>
        <p:spPr>
          <a:xfrm>
            <a:off x="5659438" y="3832225"/>
            <a:ext cx="715962" cy="95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284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94638" y="3378200"/>
            <a:ext cx="536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4557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hemos construido 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  <p:pic>
        <p:nvPicPr>
          <p:cNvPr id="33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48562" y="2208212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5127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92 CuadroTexto"/>
          <p:cNvSpPr txBox="1"/>
          <p:nvPr/>
        </p:nvSpPr>
        <p:spPr>
          <a:xfrm>
            <a:off x="7566705" y="4581072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Información</a:t>
            </a:r>
          </a:p>
        </p:txBody>
      </p:sp>
      <p:sp>
        <p:nvSpPr>
          <p:cNvPr id="89" name="88 CuadroTexto"/>
          <p:cNvSpPr txBox="1"/>
          <p:nvPr/>
        </p:nvSpPr>
        <p:spPr>
          <a:xfrm>
            <a:off x="7597775" y="3090863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Capacitación</a:t>
            </a:r>
          </a:p>
        </p:txBody>
      </p:sp>
      <p:sp>
        <p:nvSpPr>
          <p:cNvPr id="91" name="90 CuadroTexto"/>
          <p:cNvSpPr txBox="1"/>
          <p:nvPr/>
        </p:nvSpPr>
        <p:spPr>
          <a:xfrm>
            <a:off x="7157357" y="1677055"/>
            <a:ext cx="11303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Cambios</a:t>
            </a:r>
          </a:p>
          <a:p>
            <a:pPr algn="ctr">
              <a:defRPr/>
            </a:pPr>
            <a:r>
              <a:rPr lang="es-MX" sz="1400" b="1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Normativos</a:t>
            </a:r>
          </a:p>
        </p:txBody>
      </p:sp>
      <p:sp>
        <p:nvSpPr>
          <p:cNvPr id="88" name="87 Elipse"/>
          <p:cNvSpPr/>
          <p:nvPr/>
        </p:nvSpPr>
        <p:spPr>
          <a:xfrm>
            <a:off x="6438900" y="33020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sp>
        <p:nvSpPr>
          <p:cNvPr id="85" name="84 Elipse"/>
          <p:cNvSpPr/>
          <p:nvPr/>
        </p:nvSpPr>
        <p:spPr>
          <a:xfrm>
            <a:off x="5943600" y="20066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56" name="Picture 2" descr="http://www.fundspeople.com/userfiles/2010/Aug_11/horizontal_372/leyde_horizon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700" y="2260600"/>
            <a:ext cx="901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7" name="Picture 4" descr="http://1.bp.blogspot.com/_jr17s1JQ-ao/SkBJo8VLJiI/AAAAAAAABN8/HmdWi3v55ps/s400/COMIENZA+EL+CURSO+DE+CAPACITACION+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3414713"/>
            <a:ext cx="63023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91 Elipse"/>
          <p:cNvSpPr/>
          <p:nvPr/>
        </p:nvSpPr>
        <p:spPr>
          <a:xfrm>
            <a:off x="6337300" y="464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0" name="Picture 8" descr="http://sfp01.funcionpublica.gob.mx/pasop/images/paaaspa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3375" y="4862513"/>
            <a:ext cx="873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2600" y="3784600"/>
            <a:ext cx="42703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277100" y="3775299"/>
            <a:ext cx="353307" cy="364901"/>
          </a:xfrm>
          <a:prstGeom prst="roundRect">
            <a:avLst>
              <a:gd name="adj" fmla="val 123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456238" y="2882900"/>
            <a:ext cx="576262" cy="4159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112 Conector recto de flecha"/>
          <p:cNvCxnSpPr/>
          <p:nvPr/>
        </p:nvCxnSpPr>
        <p:spPr>
          <a:xfrm>
            <a:off x="5659438" y="3832225"/>
            <a:ext cx="715962" cy="95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116 Conector recto de flecha"/>
          <p:cNvCxnSpPr/>
          <p:nvPr/>
        </p:nvCxnSpPr>
        <p:spPr>
          <a:xfrm>
            <a:off x="5430838" y="4314825"/>
            <a:ext cx="982662" cy="5111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284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94638" y="3378200"/>
            <a:ext cx="536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5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07338" y="487362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4557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hemos construido 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  <p:pic>
        <p:nvPicPr>
          <p:cNvPr id="38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48562" y="2208212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660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99 CuadroTexto"/>
          <p:cNvSpPr txBox="1"/>
          <p:nvPr/>
        </p:nvSpPr>
        <p:spPr>
          <a:xfrm>
            <a:off x="5827713" y="6288088"/>
            <a:ext cx="13628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Expo Compras</a:t>
            </a:r>
          </a:p>
        </p:txBody>
      </p:sp>
      <p:sp>
        <p:nvSpPr>
          <p:cNvPr id="93" name="92 CuadroTexto"/>
          <p:cNvSpPr txBox="1"/>
          <p:nvPr/>
        </p:nvSpPr>
        <p:spPr>
          <a:xfrm>
            <a:off x="7566705" y="4581072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Información</a:t>
            </a:r>
          </a:p>
        </p:txBody>
      </p:sp>
      <p:sp>
        <p:nvSpPr>
          <p:cNvPr id="89" name="88 CuadroTexto"/>
          <p:cNvSpPr txBox="1"/>
          <p:nvPr/>
        </p:nvSpPr>
        <p:spPr>
          <a:xfrm>
            <a:off x="7597775" y="3090863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Capacitación</a:t>
            </a:r>
          </a:p>
        </p:txBody>
      </p:sp>
      <p:sp>
        <p:nvSpPr>
          <p:cNvPr id="91" name="90 CuadroTexto"/>
          <p:cNvSpPr txBox="1"/>
          <p:nvPr/>
        </p:nvSpPr>
        <p:spPr>
          <a:xfrm>
            <a:off x="7157357" y="1677055"/>
            <a:ext cx="11303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Cambios</a:t>
            </a:r>
          </a:p>
          <a:p>
            <a:pPr algn="ctr">
              <a:defRPr/>
            </a:pPr>
            <a:r>
              <a:rPr lang="es-MX" sz="1400" b="1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Normativos</a:t>
            </a:r>
          </a:p>
        </p:txBody>
      </p:sp>
      <p:sp>
        <p:nvSpPr>
          <p:cNvPr id="88" name="87 Elipse"/>
          <p:cNvSpPr/>
          <p:nvPr/>
        </p:nvSpPr>
        <p:spPr>
          <a:xfrm>
            <a:off x="6438900" y="33020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sp>
        <p:nvSpPr>
          <p:cNvPr id="85" name="84 Elipse"/>
          <p:cNvSpPr/>
          <p:nvPr/>
        </p:nvSpPr>
        <p:spPr>
          <a:xfrm>
            <a:off x="5943600" y="20066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56" name="Picture 2" descr="http://www.fundspeople.com/userfiles/2010/Aug_11/horizontal_372/leyde_horizon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700" y="2260600"/>
            <a:ext cx="901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7" name="Picture 4" descr="http://1.bp.blogspot.com/_jr17s1JQ-ao/SkBJo8VLJiI/AAAAAAAABN8/HmdWi3v55ps/s400/COMIENZA+EL+CURSO+DE+CAPACITACION+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3414713"/>
            <a:ext cx="63023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91 Elipse"/>
          <p:cNvSpPr/>
          <p:nvPr/>
        </p:nvSpPr>
        <p:spPr>
          <a:xfrm>
            <a:off x="6337300" y="464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0" name="Picture 8" descr="http://sfp01.funcionpublica.gob.mx/pasop/images/paaaspa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3375" y="4862513"/>
            <a:ext cx="873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93 Elipse"/>
          <p:cNvSpPr/>
          <p:nvPr/>
        </p:nvSpPr>
        <p:spPr>
          <a:xfrm>
            <a:off x="4699000" y="53975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2600" y="3784600"/>
            <a:ext cx="42703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277100" y="3775299"/>
            <a:ext cx="353307" cy="364901"/>
          </a:xfrm>
          <a:prstGeom prst="roundRect">
            <a:avLst>
              <a:gd name="adj" fmla="val 123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456238" y="2882900"/>
            <a:ext cx="576262" cy="4159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112 Conector recto de flecha"/>
          <p:cNvCxnSpPr/>
          <p:nvPr/>
        </p:nvCxnSpPr>
        <p:spPr>
          <a:xfrm>
            <a:off x="5659438" y="3832225"/>
            <a:ext cx="715962" cy="95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116 Conector recto de flecha"/>
          <p:cNvCxnSpPr/>
          <p:nvPr/>
        </p:nvCxnSpPr>
        <p:spPr>
          <a:xfrm>
            <a:off x="5430838" y="4314825"/>
            <a:ext cx="982662" cy="5111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119 Conector recto de flecha"/>
          <p:cNvCxnSpPr/>
          <p:nvPr/>
        </p:nvCxnSpPr>
        <p:spPr>
          <a:xfrm rot="16200000" flipH="1">
            <a:off x="4796631" y="4783932"/>
            <a:ext cx="765175" cy="334962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284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94638" y="3378200"/>
            <a:ext cx="536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5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07338" y="487362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0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38875" y="6019800"/>
            <a:ext cx="3778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2" name="Picture 8" descr="http://www.fovissste.gob.mx/work/models/FOVISSSTE/Resource/336/expo_compras_gobierno_homologados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60950" y="5567363"/>
            <a:ext cx="7747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4557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hemos construido 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  <p:pic>
        <p:nvPicPr>
          <p:cNvPr id="43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44682" y="2210594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0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01 CuadroTexto"/>
          <p:cNvSpPr txBox="1"/>
          <p:nvPr/>
        </p:nvSpPr>
        <p:spPr>
          <a:xfrm>
            <a:off x="1524000" y="6223000"/>
            <a:ext cx="191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Portal  Informativo </a:t>
            </a:r>
          </a:p>
          <a:p>
            <a:pPr algn="ctr">
              <a:defRPr/>
            </a:pPr>
            <a:r>
              <a:rPr lang="es-MX" sz="1400" b="1" dirty="0" smtClean="0">
                <a:latin typeface="+mj-lt"/>
                <a:cs typeface="Arial" pitchFamily="34" charset="0"/>
              </a:rPr>
              <a:t>Compras </a:t>
            </a:r>
            <a:r>
              <a:rPr lang="es-MX" sz="1400" b="1" dirty="0">
                <a:latin typeface="+mj-lt"/>
                <a:cs typeface="Arial" pitchFamily="34" charset="0"/>
              </a:rPr>
              <a:t>de Gobierno</a:t>
            </a:r>
          </a:p>
        </p:txBody>
      </p:sp>
      <p:sp>
        <p:nvSpPr>
          <p:cNvPr id="100" name="99 CuadroTexto"/>
          <p:cNvSpPr txBox="1"/>
          <p:nvPr/>
        </p:nvSpPr>
        <p:spPr>
          <a:xfrm>
            <a:off x="5827713" y="6288088"/>
            <a:ext cx="13628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Expo Compras</a:t>
            </a:r>
          </a:p>
        </p:txBody>
      </p:sp>
      <p:sp>
        <p:nvSpPr>
          <p:cNvPr id="96" name="95 Elipse"/>
          <p:cNvSpPr/>
          <p:nvPr/>
        </p:nvSpPr>
        <p:spPr>
          <a:xfrm>
            <a:off x="2832100" y="53594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3" name="92 CuadroTexto"/>
          <p:cNvSpPr txBox="1"/>
          <p:nvPr/>
        </p:nvSpPr>
        <p:spPr>
          <a:xfrm>
            <a:off x="7566705" y="4581072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Información</a:t>
            </a:r>
          </a:p>
        </p:txBody>
      </p:sp>
      <p:sp>
        <p:nvSpPr>
          <p:cNvPr id="89" name="88 CuadroTexto"/>
          <p:cNvSpPr txBox="1"/>
          <p:nvPr/>
        </p:nvSpPr>
        <p:spPr>
          <a:xfrm>
            <a:off x="7597775" y="3090863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Capacitación</a:t>
            </a:r>
          </a:p>
        </p:txBody>
      </p:sp>
      <p:sp>
        <p:nvSpPr>
          <p:cNvPr id="91" name="90 CuadroTexto"/>
          <p:cNvSpPr txBox="1"/>
          <p:nvPr/>
        </p:nvSpPr>
        <p:spPr>
          <a:xfrm>
            <a:off x="7157357" y="1677055"/>
            <a:ext cx="11303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Cambios</a:t>
            </a:r>
          </a:p>
          <a:p>
            <a:pPr algn="ctr">
              <a:defRPr/>
            </a:pPr>
            <a:r>
              <a:rPr lang="es-MX" sz="1400" b="1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Normativos</a:t>
            </a:r>
          </a:p>
        </p:txBody>
      </p:sp>
      <p:sp>
        <p:nvSpPr>
          <p:cNvPr id="88" name="87 Elipse"/>
          <p:cNvSpPr/>
          <p:nvPr/>
        </p:nvSpPr>
        <p:spPr>
          <a:xfrm>
            <a:off x="6438900" y="33020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sp>
        <p:nvSpPr>
          <p:cNvPr id="85" name="84 Elipse"/>
          <p:cNvSpPr/>
          <p:nvPr/>
        </p:nvSpPr>
        <p:spPr>
          <a:xfrm>
            <a:off x="5943600" y="20066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56" name="Picture 2" descr="http://www.fundspeople.com/userfiles/2010/Aug_11/horizontal_372/leyde_horizon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700" y="2260600"/>
            <a:ext cx="901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7" name="Picture 4" descr="http://1.bp.blogspot.com/_jr17s1JQ-ao/SkBJo8VLJiI/AAAAAAAABN8/HmdWi3v55ps/s400/COMIENZA+EL+CURSO+DE+CAPACITACION+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3414713"/>
            <a:ext cx="63023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91 Elipse"/>
          <p:cNvSpPr/>
          <p:nvPr/>
        </p:nvSpPr>
        <p:spPr>
          <a:xfrm>
            <a:off x="6337300" y="464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0" name="Picture 8" descr="http://sfp01.funcionpublica.gob.mx/pasop/images/paaaspa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3375" y="4862513"/>
            <a:ext cx="873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93 Elipse"/>
          <p:cNvSpPr/>
          <p:nvPr/>
        </p:nvSpPr>
        <p:spPr>
          <a:xfrm>
            <a:off x="4699000" y="53975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2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68638" y="5580063"/>
            <a:ext cx="957262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2600" y="3784600"/>
            <a:ext cx="42703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277100" y="3775299"/>
            <a:ext cx="353307" cy="364901"/>
          </a:xfrm>
          <a:prstGeom prst="roundRect">
            <a:avLst>
              <a:gd name="adj" fmla="val 123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456238" y="2882900"/>
            <a:ext cx="576262" cy="4159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112 Conector recto de flecha"/>
          <p:cNvCxnSpPr/>
          <p:nvPr/>
        </p:nvCxnSpPr>
        <p:spPr>
          <a:xfrm>
            <a:off x="5659438" y="3832225"/>
            <a:ext cx="715962" cy="95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116 Conector recto de flecha"/>
          <p:cNvCxnSpPr/>
          <p:nvPr/>
        </p:nvCxnSpPr>
        <p:spPr>
          <a:xfrm>
            <a:off x="5430838" y="4314825"/>
            <a:ext cx="982662" cy="5111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119 Conector recto de flecha"/>
          <p:cNvCxnSpPr/>
          <p:nvPr/>
        </p:nvCxnSpPr>
        <p:spPr>
          <a:xfrm rot="16200000" flipH="1">
            <a:off x="4796631" y="4783932"/>
            <a:ext cx="765175" cy="334962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123 Conector recto de flecha"/>
          <p:cNvCxnSpPr/>
          <p:nvPr/>
        </p:nvCxnSpPr>
        <p:spPr>
          <a:xfrm flipH="1">
            <a:off x="3860800" y="4568825"/>
            <a:ext cx="355600" cy="7397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283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45644" y="5923416"/>
            <a:ext cx="379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4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94638" y="3378200"/>
            <a:ext cx="536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5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07338" y="487362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0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38875" y="6019800"/>
            <a:ext cx="3778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2" name="Picture 8" descr="http://www.fovissste.gob.mx/work/models/FOVISSSTE/Resource/336/expo_compras_gobierno_homologados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60950" y="5567363"/>
            <a:ext cx="7747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4557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hemos construido 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  <p:pic>
        <p:nvPicPr>
          <p:cNvPr id="48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44707" y="220027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006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103 CuadroTexto"/>
          <p:cNvSpPr txBox="1"/>
          <p:nvPr/>
        </p:nvSpPr>
        <p:spPr>
          <a:xfrm>
            <a:off x="223838" y="5397500"/>
            <a:ext cx="191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Compras 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Electrónicas</a:t>
            </a:r>
          </a:p>
        </p:txBody>
      </p:sp>
      <p:sp>
        <p:nvSpPr>
          <p:cNvPr id="102" name="101 CuadroTexto"/>
          <p:cNvSpPr txBox="1"/>
          <p:nvPr/>
        </p:nvSpPr>
        <p:spPr>
          <a:xfrm>
            <a:off x="1524000" y="6223000"/>
            <a:ext cx="191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Portal  Informativo </a:t>
            </a:r>
          </a:p>
          <a:p>
            <a:pPr algn="ctr">
              <a:defRPr/>
            </a:pPr>
            <a:r>
              <a:rPr lang="es-MX" sz="1400" b="1" dirty="0" smtClean="0">
                <a:latin typeface="+mj-lt"/>
                <a:cs typeface="Arial" pitchFamily="34" charset="0"/>
              </a:rPr>
              <a:t>Compras </a:t>
            </a:r>
            <a:r>
              <a:rPr lang="es-MX" sz="1400" b="1" dirty="0">
                <a:latin typeface="+mj-lt"/>
                <a:cs typeface="Arial" pitchFamily="34" charset="0"/>
              </a:rPr>
              <a:t>de Gobierno</a:t>
            </a:r>
          </a:p>
        </p:txBody>
      </p:sp>
      <p:sp>
        <p:nvSpPr>
          <p:cNvPr id="100" name="99 CuadroTexto"/>
          <p:cNvSpPr txBox="1"/>
          <p:nvPr/>
        </p:nvSpPr>
        <p:spPr>
          <a:xfrm>
            <a:off x="5827713" y="6288088"/>
            <a:ext cx="13628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Expo Compras</a:t>
            </a:r>
          </a:p>
        </p:txBody>
      </p:sp>
      <p:sp>
        <p:nvSpPr>
          <p:cNvPr id="96" name="95 Elipse"/>
          <p:cNvSpPr/>
          <p:nvPr/>
        </p:nvSpPr>
        <p:spPr>
          <a:xfrm>
            <a:off x="2832100" y="53594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5" name="94 Elipse"/>
          <p:cNvSpPr/>
          <p:nvPr/>
        </p:nvSpPr>
        <p:spPr>
          <a:xfrm>
            <a:off x="1422400" y="46101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3" name="92 CuadroTexto"/>
          <p:cNvSpPr txBox="1"/>
          <p:nvPr/>
        </p:nvSpPr>
        <p:spPr>
          <a:xfrm>
            <a:off x="7566705" y="4581072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Información</a:t>
            </a:r>
          </a:p>
        </p:txBody>
      </p:sp>
      <p:sp>
        <p:nvSpPr>
          <p:cNvPr id="89" name="88 CuadroTexto"/>
          <p:cNvSpPr txBox="1"/>
          <p:nvPr/>
        </p:nvSpPr>
        <p:spPr>
          <a:xfrm>
            <a:off x="7597775" y="3090863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Capacitación</a:t>
            </a:r>
          </a:p>
        </p:txBody>
      </p:sp>
      <p:sp>
        <p:nvSpPr>
          <p:cNvPr id="91" name="90 CuadroTexto"/>
          <p:cNvSpPr txBox="1"/>
          <p:nvPr/>
        </p:nvSpPr>
        <p:spPr>
          <a:xfrm>
            <a:off x="7157357" y="1677055"/>
            <a:ext cx="11303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Cambios</a:t>
            </a:r>
          </a:p>
          <a:p>
            <a:pPr algn="ctr">
              <a:defRPr/>
            </a:pPr>
            <a:r>
              <a:rPr lang="es-MX" sz="1400" b="1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Normativos</a:t>
            </a:r>
          </a:p>
        </p:txBody>
      </p:sp>
      <p:sp>
        <p:nvSpPr>
          <p:cNvPr id="88" name="87 Elipse"/>
          <p:cNvSpPr/>
          <p:nvPr/>
        </p:nvSpPr>
        <p:spPr>
          <a:xfrm>
            <a:off x="6438900" y="33020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sp>
        <p:nvSpPr>
          <p:cNvPr id="85" name="84 Elipse"/>
          <p:cNvSpPr/>
          <p:nvPr/>
        </p:nvSpPr>
        <p:spPr>
          <a:xfrm>
            <a:off x="5943600" y="20066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56" name="Picture 2" descr="http://www.fundspeople.com/userfiles/2010/Aug_11/horizontal_372/leyde_horizon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700" y="2260600"/>
            <a:ext cx="901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7" name="Picture 4" descr="http://1.bp.blogspot.com/_jr17s1JQ-ao/SkBJo8VLJiI/AAAAAAAABN8/HmdWi3v55ps/s400/COMIENZA+EL+CURSO+DE+CAPACITACION+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3414713"/>
            <a:ext cx="63023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91 Elipse"/>
          <p:cNvSpPr/>
          <p:nvPr/>
        </p:nvSpPr>
        <p:spPr>
          <a:xfrm>
            <a:off x="6337300" y="464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0" name="Picture 8" descr="http://sfp01.funcionpublica.gob.mx/pasop/images/paaaspa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3375" y="4862513"/>
            <a:ext cx="873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93 Elipse"/>
          <p:cNvSpPr/>
          <p:nvPr/>
        </p:nvSpPr>
        <p:spPr>
          <a:xfrm>
            <a:off x="4699000" y="53975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2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68638" y="5580063"/>
            <a:ext cx="957262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3" name="Picture 13" descr="Comprane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89100" y="4787900"/>
            <a:ext cx="100647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2600" y="3784600"/>
            <a:ext cx="42703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277100" y="3775299"/>
            <a:ext cx="353307" cy="364901"/>
          </a:xfrm>
          <a:prstGeom prst="roundRect">
            <a:avLst>
              <a:gd name="adj" fmla="val 123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456238" y="2882900"/>
            <a:ext cx="576262" cy="4159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112 Conector recto de flecha"/>
          <p:cNvCxnSpPr/>
          <p:nvPr/>
        </p:nvCxnSpPr>
        <p:spPr>
          <a:xfrm>
            <a:off x="5659438" y="3832225"/>
            <a:ext cx="715962" cy="95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116 Conector recto de flecha"/>
          <p:cNvCxnSpPr/>
          <p:nvPr/>
        </p:nvCxnSpPr>
        <p:spPr>
          <a:xfrm>
            <a:off x="5430838" y="4314825"/>
            <a:ext cx="982662" cy="5111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119 Conector recto de flecha"/>
          <p:cNvCxnSpPr/>
          <p:nvPr/>
        </p:nvCxnSpPr>
        <p:spPr>
          <a:xfrm rot="16200000" flipH="1">
            <a:off x="4796631" y="4783932"/>
            <a:ext cx="765175" cy="334962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123 Conector recto de flecha"/>
          <p:cNvCxnSpPr/>
          <p:nvPr/>
        </p:nvCxnSpPr>
        <p:spPr>
          <a:xfrm flipH="1">
            <a:off x="3860800" y="4568825"/>
            <a:ext cx="355600" cy="7397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133 Conector recto de flecha"/>
          <p:cNvCxnSpPr/>
          <p:nvPr/>
        </p:nvCxnSpPr>
        <p:spPr>
          <a:xfrm rot="10800000" flipV="1">
            <a:off x="2895600" y="4254500"/>
            <a:ext cx="838200" cy="5588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283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45644" y="5923416"/>
            <a:ext cx="379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4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94638" y="3378200"/>
            <a:ext cx="536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5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07338" y="487362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9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55675" y="510857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0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38875" y="6019800"/>
            <a:ext cx="3778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2" name="Picture 8" descr="http://www.fovissste.gob.mx/work/models/FOVISSSTE/Resource/336/expo_compras_gobierno_homologados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60950" y="5567363"/>
            <a:ext cx="7747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4557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hemos construido 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  <p:pic>
        <p:nvPicPr>
          <p:cNvPr id="53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51738" y="2205037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22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56948" y="98380"/>
            <a:ext cx="86185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El desarrollo de las Pymes a través de las Compras de Gobierno es una estrategia prioritaria </a:t>
            </a:r>
            <a:endParaRPr lang="es-MX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4756" y="1175978"/>
            <a:ext cx="8618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Programa para Impulsar el Crecimiento y el Empleo (Octubre 08, 2008)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66470" y="1710511"/>
            <a:ext cx="7303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 smtClean="0"/>
              <a:t>“…</a:t>
            </a:r>
            <a:r>
              <a:rPr lang="es-MX" sz="1600" i="1" dirty="0" smtClean="0"/>
              <a:t>hemos diseñado un programa para fortalecer la participación de las pequeñas y medianas empresas en las Compras del Gobierno Federal”</a:t>
            </a:r>
            <a:endParaRPr lang="es-MX" sz="1600" i="1" dirty="0"/>
          </a:p>
        </p:txBody>
      </p:sp>
      <p:sp>
        <p:nvSpPr>
          <p:cNvPr id="5" name="4 Rectángulo"/>
          <p:cNvSpPr/>
          <p:nvPr/>
        </p:nvSpPr>
        <p:spPr>
          <a:xfrm>
            <a:off x="325267" y="2706794"/>
            <a:ext cx="8641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Acuerdo Nacional en Favor de la Economía Familiar y el Empleo </a:t>
            </a:r>
          </a:p>
          <a:p>
            <a:r>
              <a:rPr lang="es-MX" b="1" dirty="0" smtClean="0">
                <a:solidFill>
                  <a:srgbClr val="FF0000"/>
                </a:solidFill>
              </a:rPr>
              <a:t>(Enero 07, 2009)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2388" y="3541586"/>
            <a:ext cx="76563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 smtClean="0"/>
              <a:t>3</a:t>
            </a:r>
            <a:r>
              <a:rPr lang="es-MX" sz="1600" i="1" dirty="0" smtClean="0"/>
              <a:t>. Apoyo de la Competitividad y a las Pymes:</a:t>
            </a:r>
          </a:p>
          <a:p>
            <a:endParaRPr lang="es-MX" sz="1600" i="1" dirty="0" smtClean="0"/>
          </a:p>
          <a:p>
            <a:r>
              <a:rPr lang="es-MX" sz="1600" i="1" dirty="0" smtClean="0"/>
              <a:t>“El Gobierno Federal realizará cuando menos el 20% de sus compras a las pequeñas y medianas empresas mexicanas”</a:t>
            </a:r>
            <a:endParaRPr lang="es-MX" sz="1600" i="1" dirty="0"/>
          </a:p>
        </p:txBody>
      </p:sp>
      <p:sp>
        <p:nvSpPr>
          <p:cNvPr id="10" name="9 Rectángulo"/>
          <p:cNvSpPr/>
          <p:nvPr/>
        </p:nvSpPr>
        <p:spPr>
          <a:xfrm>
            <a:off x="379863" y="4933664"/>
            <a:ext cx="8618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Acuerdo Presidencial (Enero 15, 2009)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34368" y="5536441"/>
            <a:ext cx="8386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spcBef>
                <a:spcPts val="400"/>
              </a:spcBef>
              <a:buClr>
                <a:srgbClr val="FF0000"/>
              </a:buClr>
              <a:buSzPct val="150000"/>
              <a:defRPr/>
            </a:pPr>
            <a:r>
              <a:rPr lang="es-MX" sz="1600" dirty="0" smtClean="0"/>
              <a:t>	</a:t>
            </a:r>
            <a:r>
              <a:rPr lang="es-MX" sz="1600" i="1" dirty="0" smtClean="0"/>
              <a:t>Se crea la Comisión Intersecretarial de Compras y Obras de la Administración Pública Federal a la Micro, Pequeña y Mediana Empresa</a:t>
            </a:r>
          </a:p>
        </p:txBody>
      </p:sp>
    </p:spTree>
    <p:extLst>
      <p:ext uri="{BB962C8B-B14F-4D97-AF65-F5344CB8AC3E}">
        <p14:creationId xmlns:p14="http://schemas.microsoft.com/office/powerpoint/2010/main" xmlns="" val="23477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104 CuadroTexto"/>
          <p:cNvSpPr txBox="1"/>
          <p:nvPr/>
        </p:nvSpPr>
        <p:spPr>
          <a:xfrm>
            <a:off x="-14288" y="4152900"/>
            <a:ext cx="1739901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Liquidez y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Financiamiento</a:t>
            </a:r>
          </a:p>
        </p:txBody>
      </p:sp>
      <p:sp>
        <p:nvSpPr>
          <p:cNvPr id="104" name="103 CuadroTexto"/>
          <p:cNvSpPr txBox="1"/>
          <p:nvPr/>
        </p:nvSpPr>
        <p:spPr>
          <a:xfrm>
            <a:off x="223838" y="5397500"/>
            <a:ext cx="191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Compras 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Electrónicas</a:t>
            </a:r>
          </a:p>
        </p:txBody>
      </p:sp>
      <p:sp>
        <p:nvSpPr>
          <p:cNvPr id="102" name="101 CuadroTexto"/>
          <p:cNvSpPr txBox="1"/>
          <p:nvPr/>
        </p:nvSpPr>
        <p:spPr>
          <a:xfrm>
            <a:off x="1524000" y="6223000"/>
            <a:ext cx="191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Portal  Informativo </a:t>
            </a:r>
          </a:p>
          <a:p>
            <a:pPr algn="ctr">
              <a:defRPr/>
            </a:pPr>
            <a:r>
              <a:rPr lang="es-MX" sz="1400" b="1" dirty="0" smtClean="0">
                <a:latin typeface="+mj-lt"/>
                <a:cs typeface="Arial" pitchFamily="34" charset="0"/>
              </a:rPr>
              <a:t>Compras </a:t>
            </a:r>
            <a:r>
              <a:rPr lang="es-MX" sz="1400" b="1" dirty="0">
                <a:latin typeface="+mj-lt"/>
                <a:cs typeface="Arial" pitchFamily="34" charset="0"/>
              </a:rPr>
              <a:t>de Gobierno</a:t>
            </a:r>
          </a:p>
        </p:txBody>
      </p:sp>
      <p:sp>
        <p:nvSpPr>
          <p:cNvPr id="100" name="99 CuadroTexto"/>
          <p:cNvSpPr txBox="1"/>
          <p:nvPr/>
        </p:nvSpPr>
        <p:spPr>
          <a:xfrm>
            <a:off x="5827713" y="6288088"/>
            <a:ext cx="13628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Expo Compras</a:t>
            </a:r>
          </a:p>
        </p:txBody>
      </p:sp>
      <p:sp>
        <p:nvSpPr>
          <p:cNvPr id="99" name="98 Elipse"/>
          <p:cNvSpPr/>
          <p:nvPr/>
        </p:nvSpPr>
        <p:spPr>
          <a:xfrm>
            <a:off x="1155700" y="337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6" name="95 Elipse"/>
          <p:cNvSpPr/>
          <p:nvPr/>
        </p:nvSpPr>
        <p:spPr>
          <a:xfrm>
            <a:off x="2832100" y="53594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5" name="94 Elipse"/>
          <p:cNvSpPr/>
          <p:nvPr/>
        </p:nvSpPr>
        <p:spPr>
          <a:xfrm>
            <a:off x="1422400" y="46101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3" name="92 CuadroTexto"/>
          <p:cNvSpPr txBox="1"/>
          <p:nvPr/>
        </p:nvSpPr>
        <p:spPr>
          <a:xfrm>
            <a:off x="7566705" y="4581072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Información</a:t>
            </a:r>
          </a:p>
        </p:txBody>
      </p:sp>
      <p:sp>
        <p:nvSpPr>
          <p:cNvPr id="89" name="88 CuadroTexto"/>
          <p:cNvSpPr txBox="1"/>
          <p:nvPr/>
        </p:nvSpPr>
        <p:spPr>
          <a:xfrm>
            <a:off x="7597775" y="3090863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Capacitación</a:t>
            </a:r>
          </a:p>
        </p:txBody>
      </p:sp>
      <p:sp>
        <p:nvSpPr>
          <p:cNvPr id="91" name="90 CuadroTexto"/>
          <p:cNvSpPr txBox="1"/>
          <p:nvPr/>
        </p:nvSpPr>
        <p:spPr>
          <a:xfrm>
            <a:off x="7157357" y="1677055"/>
            <a:ext cx="11303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Cambios</a:t>
            </a:r>
          </a:p>
          <a:p>
            <a:pPr algn="ctr">
              <a:defRPr/>
            </a:pPr>
            <a:r>
              <a:rPr lang="es-MX" sz="1400" b="1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Normativos</a:t>
            </a:r>
          </a:p>
        </p:txBody>
      </p:sp>
      <p:sp>
        <p:nvSpPr>
          <p:cNvPr id="88" name="87 Elipse"/>
          <p:cNvSpPr/>
          <p:nvPr/>
        </p:nvSpPr>
        <p:spPr>
          <a:xfrm>
            <a:off x="6438900" y="33020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sp>
        <p:nvSpPr>
          <p:cNvPr id="85" name="84 Elipse"/>
          <p:cNvSpPr/>
          <p:nvPr/>
        </p:nvSpPr>
        <p:spPr>
          <a:xfrm>
            <a:off x="5943600" y="20066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56" name="Picture 2" descr="http://www.fundspeople.com/userfiles/2010/Aug_11/horizontal_372/leyde_horizon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700" y="2260600"/>
            <a:ext cx="901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7" name="Picture 4" descr="http://1.bp.blogspot.com/_jr17s1JQ-ao/SkBJo8VLJiI/AAAAAAAABN8/HmdWi3v55ps/s400/COMIENZA+EL+CURSO+DE+CAPACITACION+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3414713"/>
            <a:ext cx="63023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91 Elipse"/>
          <p:cNvSpPr/>
          <p:nvPr/>
        </p:nvSpPr>
        <p:spPr>
          <a:xfrm>
            <a:off x="6337300" y="464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0" name="Picture 8" descr="http://sfp01.funcionpublica.gob.mx/pasop/images/paaaspa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3375" y="4862513"/>
            <a:ext cx="873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93 Elipse"/>
          <p:cNvSpPr/>
          <p:nvPr/>
        </p:nvSpPr>
        <p:spPr>
          <a:xfrm>
            <a:off x="4699000" y="53975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2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68638" y="5580063"/>
            <a:ext cx="957262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3" name="Picture 13" descr="Comprane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89100" y="4787900"/>
            <a:ext cx="100647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2600" y="3784600"/>
            <a:ext cx="42703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277100" y="3775299"/>
            <a:ext cx="353307" cy="364901"/>
          </a:xfrm>
          <a:prstGeom prst="roundRect">
            <a:avLst>
              <a:gd name="adj" fmla="val 123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52575" y="3543300"/>
            <a:ext cx="695325" cy="6286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456238" y="2882900"/>
            <a:ext cx="576262" cy="4159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112 Conector recto de flecha"/>
          <p:cNvCxnSpPr/>
          <p:nvPr/>
        </p:nvCxnSpPr>
        <p:spPr>
          <a:xfrm>
            <a:off x="5659438" y="3832225"/>
            <a:ext cx="715962" cy="95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116 Conector recto de flecha"/>
          <p:cNvCxnSpPr/>
          <p:nvPr/>
        </p:nvCxnSpPr>
        <p:spPr>
          <a:xfrm>
            <a:off x="5430838" y="4314825"/>
            <a:ext cx="982662" cy="5111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119 Conector recto de flecha"/>
          <p:cNvCxnSpPr/>
          <p:nvPr/>
        </p:nvCxnSpPr>
        <p:spPr>
          <a:xfrm rot="16200000" flipH="1">
            <a:off x="4796631" y="4783932"/>
            <a:ext cx="765175" cy="334962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123 Conector recto de flecha"/>
          <p:cNvCxnSpPr/>
          <p:nvPr/>
        </p:nvCxnSpPr>
        <p:spPr>
          <a:xfrm flipH="1">
            <a:off x="3860800" y="4568825"/>
            <a:ext cx="355600" cy="7397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" name="127 Conector recto de flecha"/>
          <p:cNvCxnSpPr/>
          <p:nvPr/>
        </p:nvCxnSpPr>
        <p:spPr>
          <a:xfrm rot="10800000">
            <a:off x="2717800" y="3886200"/>
            <a:ext cx="850900" cy="1588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133 Conector recto de flecha"/>
          <p:cNvCxnSpPr/>
          <p:nvPr/>
        </p:nvCxnSpPr>
        <p:spPr>
          <a:xfrm rot="10800000" flipV="1">
            <a:off x="2895600" y="4254500"/>
            <a:ext cx="838200" cy="5588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283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45644" y="5923416"/>
            <a:ext cx="379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4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94638" y="3378200"/>
            <a:ext cx="536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5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07338" y="487362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6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65150" y="3943350"/>
            <a:ext cx="5381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9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55675" y="510857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0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38875" y="6019800"/>
            <a:ext cx="3778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2" name="Picture 8" descr="http://www.fovissste.gob.mx/work/models/FOVISSSTE/Resource/336/expo_compras_gobierno_homologados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60950" y="5567363"/>
            <a:ext cx="7747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4557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hemos construido 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  <p:pic>
        <p:nvPicPr>
          <p:cNvPr id="58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538130" y="220027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307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104 CuadroTexto"/>
          <p:cNvSpPr txBox="1"/>
          <p:nvPr/>
        </p:nvSpPr>
        <p:spPr>
          <a:xfrm>
            <a:off x="-14288" y="4152900"/>
            <a:ext cx="1739901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Liquidez y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Financiamiento</a:t>
            </a:r>
          </a:p>
        </p:txBody>
      </p:sp>
      <p:sp>
        <p:nvSpPr>
          <p:cNvPr id="104" name="103 CuadroTexto"/>
          <p:cNvSpPr txBox="1"/>
          <p:nvPr/>
        </p:nvSpPr>
        <p:spPr>
          <a:xfrm>
            <a:off x="223838" y="5397500"/>
            <a:ext cx="191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Compras 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Electrónicas</a:t>
            </a:r>
          </a:p>
        </p:txBody>
      </p:sp>
      <p:sp>
        <p:nvSpPr>
          <p:cNvPr id="102" name="101 CuadroTexto"/>
          <p:cNvSpPr txBox="1"/>
          <p:nvPr/>
        </p:nvSpPr>
        <p:spPr>
          <a:xfrm>
            <a:off x="1524000" y="6223000"/>
            <a:ext cx="191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Portal  Informativo 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Compra de Gobierno</a:t>
            </a:r>
          </a:p>
        </p:txBody>
      </p:sp>
      <p:sp>
        <p:nvSpPr>
          <p:cNvPr id="100" name="99 CuadroTexto"/>
          <p:cNvSpPr txBox="1"/>
          <p:nvPr/>
        </p:nvSpPr>
        <p:spPr>
          <a:xfrm>
            <a:off x="5827713" y="6288088"/>
            <a:ext cx="13628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Expo Compras</a:t>
            </a:r>
          </a:p>
        </p:txBody>
      </p:sp>
      <p:sp>
        <p:nvSpPr>
          <p:cNvPr id="99" name="98 Elipse"/>
          <p:cNvSpPr/>
          <p:nvPr/>
        </p:nvSpPr>
        <p:spPr>
          <a:xfrm>
            <a:off x="1155700" y="337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6" name="95 Elipse"/>
          <p:cNvSpPr/>
          <p:nvPr/>
        </p:nvSpPr>
        <p:spPr>
          <a:xfrm>
            <a:off x="2832100" y="53594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5" name="94 Elipse"/>
          <p:cNvSpPr/>
          <p:nvPr/>
        </p:nvSpPr>
        <p:spPr>
          <a:xfrm>
            <a:off x="1422400" y="46101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3" name="92 CuadroTexto"/>
          <p:cNvSpPr txBox="1"/>
          <p:nvPr/>
        </p:nvSpPr>
        <p:spPr>
          <a:xfrm>
            <a:off x="7566705" y="4581072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Información</a:t>
            </a:r>
          </a:p>
        </p:txBody>
      </p:sp>
      <p:sp>
        <p:nvSpPr>
          <p:cNvPr id="89" name="88 CuadroTexto"/>
          <p:cNvSpPr txBox="1"/>
          <p:nvPr/>
        </p:nvSpPr>
        <p:spPr>
          <a:xfrm>
            <a:off x="7597775" y="3090863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Capacitación</a:t>
            </a:r>
          </a:p>
        </p:txBody>
      </p:sp>
      <p:sp>
        <p:nvSpPr>
          <p:cNvPr id="91" name="90 CuadroTexto"/>
          <p:cNvSpPr txBox="1"/>
          <p:nvPr/>
        </p:nvSpPr>
        <p:spPr>
          <a:xfrm>
            <a:off x="7157357" y="1677055"/>
            <a:ext cx="11303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Cambios</a:t>
            </a:r>
          </a:p>
          <a:p>
            <a:pPr algn="ctr">
              <a:defRPr/>
            </a:pPr>
            <a:r>
              <a:rPr lang="es-MX" sz="1400" b="1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Normativos</a:t>
            </a:r>
          </a:p>
        </p:txBody>
      </p:sp>
      <p:sp>
        <p:nvSpPr>
          <p:cNvPr id="88" name="87 Elipse"/>
          <p:cNvSpPr/>
          <p:nvPr/>
        </p:nvSpPr>
        <p:spPr>
          <a:xfrm>
            <a:off x="6438900" y="33020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sp>
        <p:nvSpPr>
          <p:cNvPr id="85" name="84 Elipse"/>
          <p:cNvSpPr/>
          <p:nvPr/>
        </p:nvSpPr>
        <p:spPr>
          <a:xfrm>
            <a:off x="5943600" y="20066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56" name="Picture 2" descr="http://www.fundspeople.com/userfiles/2010/Aug_11/horizontal_372/leyde_horizon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700" y="2260600"/>
            <a:ext cx="901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7" name="Picture 4" descr="http://1.bp.blogspot.com/_jr17s1JQ-ao/SkBJo8VLJiI/AAAAAAAABN8/HmdWi3v55ps/s400/COMIENZA+EL+CURSO+DE+CAPACITACION+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3414713"/>
            <a:ext cx="63023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91 Elipse"/>
          <p:cNvSpPr/>
          <p:nvPr/>
        </p:nvSpPr>
        <p:spPr>
          <a:xfrm>
            <a:off x="6337300" y="464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0" name="Picture 8" descr="http://sfp01.funcionpublica.gob.mx/pasop/images/paaaspa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3375" y="4862513"/>
            <a:ext cx="873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93 Elipse"/>
          <p:cNvSpPr/>
          <p:nvPr/>
        </p:nvSpPr>
        <p:spPr>
          <a:xfrm>
            <a:off x="4699000" y="53975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2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68638" y="5580063"/>
            <a:ext cx="957262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3" name="Picture 13" descr="Comprane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89100" y="4787900"/>
            <a:ext cx="100647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2600" y="3784600"/>
            <a:ext cx="42703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277100" y="3775299"/>
            <a:ext cx="353307" cy="364901"/>
          </a:xfrm>
          <a:prstGeom prst="roundRect">
            <a:avLst>
              <a:gd name="adj" fmla="val 123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52575" y="3543300"/>
            <a:ext cx="695325" cy="6286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456238" y="2882900"/>
            <a:ext cx="576262" cy="4159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112 Conector recto de flecha"/>
          <p:cNvCxnSpPr/>
          <p:nvPr/>
        </p:nvCxnSpPr>
        <p:spPr>
          <a:xfrm>
            <a:off x="5659438" y="3832225"/>
            <a:ext cx="715962" cy="95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116 Conector recto de flecha"/>
          <p:cNvCxnSpPr/>
          <p:nvPr/>
        </p:nvCxnSpPr>
        <p:spPr>
          <a:xfrm>
            <a:off x="5430838" y="4314825"/>
            <a:ext cx="982662" cy="5111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119 Conector recto de flecha"/>
          <p:cNvCxnSpPr/>
          <p:nvPr/>
        </p:nvCxnSpPr>
        <p:spPr>
          <a:xfrm rot="16200000" flipH="1">
            <a:off x="4796631" y="4783932"/>
            <a:ext cx="765175" cy="334962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123 Conector recto de flecha"/>
          <p:cNvCxnSpPr/>
          <p:nvPr/>
        </p:nvCxnSpPr>
        <p:spPr>
          <a:xfrm flipH="1">
            <a:off x="3860800" y="4568825"/>
            <a:ext cx="355600" cy="7397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" name="127 Conector recto de flecha"/>
          <p:cNvCxnSpPr/>
          <p:nvPr/>
        </p:nvCxnSpPr>
        <p:spPr>
          <a:xfrm rot="10800000">
            <a:off x="2717800" y="3886200"/>
            <a:ext cx="850900" cy="1588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133 Conector recto de flecha"/>
          <p:cNvCxnSpPr/>
          <p:nvPr/>
        </p:nvCxnSpPr>
        <p:spPr>
          <a:xfrm rot="10800000" flipV="1">
            <a:off x="2895600" y="4254500"/>
            <a:ext cx="838200" cy="5588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2" name="141 CuadroTexto"/>
          <p:cNvSpPr txBox="1"/>
          <p:nvPr/>
        </p:nvSpPr>
        <p:spPr>
          <a:xfrm>
            <a:off x="406400" y="2641600"/>
            <a:ext cx="1066800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Catálogo 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Electrónico</a:t>
            </a:r>
          </a:p>
        </p:txBody>
      </p:sp>
      <p:sp>
        <p:nvSpPr>
          <p:cNvPr id="143" name="142 Elipse"/>
          <p:cNvSpPr/>
          <p:nvPr/>
        </p:nvSpPr>
        <p:spPr>
          <a:xfrm>
            <a:off x="1346200" y="2095500"/>
            <a:ext cx="1498600" cy="10287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cxnSp>
        <p:nvCxnSpPr>
          <p:cNvPr id="145" name="144 Conector recto de flecha"/>
          <p:cNvCxnSpPr/>
          <p:nvPr/>
        </p:nvCxnSpPr>
        <p:spPr>
          <a:xfrm rot="10800000">
            <a:off x="2882900" y="2946400"/>
            <a:ext cx="850900" cy="4445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27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7663" y="2324100"/>
            <a:ext cx="896937" cy="55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83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45644" y="5923416"/>
            <a:ext cx="379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4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94638" y="3378200"/>
            <a:ext cx="536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5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07338" y="487362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6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5150" y="3943350"/>
            <a:ext cx="5381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9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55675" y="510857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0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38875" y="6019800"/>
            <a:ext cx="3778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1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2935" y="231457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2" name="Picture 8" descr="http://www.fovissste.gob.mx/work/models/FOVISSSTE/Resource/336/expo_compras_gobierno_homologados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60950" y="5567363"/>
            <a:ext cx="7747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2920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</a:t>
            </a:r>
            <a:r>
              <a:rPr lang="es-MX" sz="2800" b="1" dirty="0" smtClean="0">
                <a:solidFill>
                  <a:schemeClr val="bg1"/>
                </a:solidFill>
              </a:rPr>
              <a:t>nos falta …</a:t>
            </a:r>
            <a:endParaRPr lang="es-MX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  <p:pic>
        <p:nvPicPr>
          <p:cNvPr id="63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48562" y="220027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67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169 CuadroTexto"/>
          <p:cNvSpPr txBox="1"/>
          <p:nvPr/>
        </p:nvSpPr>
        <p:spPr>
          <a:xfrm>
            <a:off x="1234735" y="1295400"/>
            <a:ext cx="1622765" cy="3077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Centros a Asesoría</a:t>
            </a:r>
          </a:p>
        </p:txBody>
      </p:sp>
      <p:sp>
        <p:nvSpPr>
          <p:cNvPr id="105" name="104 CuadroTexto"/>
          <p:cNvSpPr txBox="1"/>
          <p:nvPr/>
        </p:nvSpPr>
        <p:spPr>
          <a:xfrm>
            <a:off x="-14288" y="4152900"/>
            <a:ext cx="1739901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Liquidez y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Financiamiento</a:t>
            </a:r>
          </a:p>
        </p:txBody>
      </p:sp>
      <p:sp>
        <p:nvSpPr>
          <p:cNvPr id="104" name="103 CuadroTexto"/>
          <p:cNvSpPr txBox="1"/>
          <p:nvPr/>
        </p:nvSpPr>
        <p:spPr>
          <a:xfrm>
            <a:off x="223838" y="5397500"/>
            <a:ext cx="191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Compras 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Electrónicas</a:t>
            </a:r>
          </a:p>
        </p:txBody>
      </p:sp>
      <p:sp>
        <p:nvSpPr>
          <p:cNvPr id="102" name="101 CuadroTexto"/>
          <p:cNvSpPr txBox="1"/>
          <p:nvPr/>
        </p:nvSpPr>
        <p:spPr>
          <a:xfrm>
            <a:off x="1524000" y="6223000"/>
            <a:ext cx="191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Portal  Informativo 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Compra de Gobierno</a:t>
            </a:r>
          </a:p>
        </p:txBody>
      </p:sp>
      <p:sp>
        <p:nvSpPr>
          <p:cNvPr id="100" name="99 CuadroTexto"/>
          <p:cNvSpPr txBox="1"/>
          <p:nvPr/>
        </p:nvSpPr>
        <p:spPr>
          <a:xfrm>
            <a:off x="5827713" y="6288088"/>
            <a:ext cx="13628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Expo Compras</a:t>
            </a:r>
          </a:p>
        </p:txBody>
      </p:sp>
      <p:sp>
        <p:nvSpPr>
          <p:cNvPr id="99" name="98 Elipse"/>
          <p:cNvSpPr/>
          <p:nvPr/>
        </p:nvSpPr>
        <p:spPr>
          <a:xfrm>
            <a:off x="1155700" y="337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6" name="95 Elipse"/>
          <p:cNvSpPr/>
          <p:nvPr/>
        </p:nvSpPr>
        <p:spPr>
          <a:xfrm>
            <a:off x="2832100" y="53594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5" name="94 Elipse"/>
          <p:cNvSpPr/>
          <p:nvPr/>
        </p:nvSpPr>
        <p:spPr>
          <a:xfrm>
            <a:off x="1422400" y="46101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3" name="92 CuadroTexto"/>
          <p:cNvSpPr txBox="1"/>
          <p:nvPr/>
        </p:nvSpPr>
        <p:spPr>
          <a:xfrm>
            <a:off x="7566705" y="4581072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Información</a:t>
            </a:r>
          </a:p>
        </p:txBody>
      </p:sp>
      <p:sp>
        <p:nvSpPr>
          <p:cNvPr id="89" name="88 CuadroTexto"/>
          <p:cNvSpPr txBox="1"/>
          <p:nvPr/>
        </p:nvSpPr>
        <p:spPr>
          <a:xfrm>
            <a:off x="7597775" y="3090863"/>
            <a:ext cx="11303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Capacitación</a:t>
            </a:r>
          </a:p>
        </p:txBody>
      </p:sp>
      <p:sp>
        <p:nvSpPr>
          <p:cNvPr id="91" name="90 CuadroTexto"/>
          <p:cNvSpPr txBox="1"/>
          <p:nvPr/>
        </p:nvSpPr>
        <p:spPr>
          <a:xfrm>
            <a:off x="7157357" y="1677055"/>
            <a:ext cx="11303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Cambios</a:t>
            </a:r>
          </a:p>
          <a:p>
            <a:pPr algn="ctr">
              <a:defRPr/>
            </a:pPr>
            <a:r>
              <a:rPr lang="es-MX" sz="1400" b="1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Normativos</a:t>
            </a:r>
          </a:p>
        </p:txBody>
      </p:sp>
      <p:sp>
        <p:nvSpPr>
          <p:cNvPr id="88" name="87 Elipse"/>
          <p:cNvSpPr/>
          <p:nvPr/>
        </p:nvSpPr>
        <p:spPr>
          <a:xfrm>
            <a:off x="6438900" y="33020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4" name="83 Elipse"/>
          <p:cNvSpPr/>
          <p:nvPr/>
        </p:nvSpPr>
        <p:spPr>
          <a:xfrm>
            <a:off x="4432300" y="1231900"/>
            <a:ext cx="1638300" cy="1066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2238" name="AutoShape 24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39" name="AutoShape 26" descr="data:image/jpg;base64,/9j/4AAQSkZJRgABAQAAAQABAAD/2wCEAAkGBhISERQSEhIVExQTFhQXGBYXFx0fGhseGRwYHxUXFxwXGyYfGh4kHhYdIS8gIygpLCwsGR8xNTAqNSYrLCkBCQoKDgwOGg8PGjAkHyU0LC01KSovLCwxNDU1LzUtLzUsLCwxLCwpLDQpKi0sNDAsLCksLCwsKSwsLCksLCwsKf/AABEIAF0AfAMBIgACEQEDEQH/xAAcAAEAAgMBAQEAAAAAAAAAAAAABAUDBgcCAQj/xAA4EAACAQMCBAIIBQIHAQAAAAABAgMABBEFIQYSMUETUQcUImFxgZGxIzJCocEVUiREYoKS8PEW/8QAGQEBAAMBAQAAAAAAAAAAAAAAAAECAwQF/8QAJxEAAgEDAwMDBQAAAAAAAAAAAAECAxESIUFREzFhBCLwIzKxwdH/2gAMAwEAAhEDEQA/AO40pSgFKwW96js6qcmMgN7j5VnoBSlKAUpSgFKUoBSlKAUpSgFKUoBVNxbxCtlavM3UDCDzY9BVwa49xTqX9T1DwubFpa5aRu2F/Ofn0FbUYZy17IwrVMI6d2bd6KoZfVGmlzzTyvJv3B71ulaj6OdXNzFNJjlj8UrEvYIowoFbdVav3u5aj9isKV8ZgNztWKG7R8hWDY64NZmpmpWFr2MNyl1DHtnevckyr1IGfOliLnuleHlA6kDPSvryhRkkAe+hJ6pXwGsMl9Gp5S6g+WaC5npXjxlzjIyd8UMozy5GT270B7pXhpVBAJAJ6CvdAab6TeKfVbbw4z+NPlVx1A/U38fOucS2DxxRadFvc3RV5yOwP5Yz8BuauOIL5ZdTubmT2obBAFXsX6IP+WT8qkcIhbS3l1e73llz4YPU56Y+P2r0ILpw8/vY8yb6k3x+tzftFht7GGK2EiKRgYJGWY9Tj3mruvzWNZnmuGdSTJM2Fyc8vMduXPT5V33hazuIrZI7lw8i5BYdx2rCvRw1b1Z0enrqpolojWPSRfzSTW+nwNyNcHLsP7R/4axpwimkxy3iSuxSFgQx2JPQ/WmuyCPX7Rn2V4SoJ6Z9r/vzq79JURbTLgDsufoRVk7YxXZkNJuc33Ro+m+jyW6tDevO/rMgMib7DyBqDxFrct1plmxJ8VZnjbHUlRt+xFdP4Yu0OnQuCOUQjJ+A3+1cr0ofgWbdn1IkfD2a1hJybvszGpBRSUd1/DYuINYNxY6bLk8xuIQ2/cEBgfmKmeluZ3W3tYieeVmc48kFavq3+Hm9RO3JfxSxj/Q5BwKs+JuKYotZ55FaRIIjGAozhmG9FDVNeWHO8Wm+EX1jxaU0MXOcukfJ/uB5R/FUuiei9rqAXFzPJ40w5xg9M7jNa5b3/PpV7EuQI545VU9QrNv9Nq3Hi62mlsILq3uDGkMAJVTjm2XbbyxUNODsna7Ckpq8ley7GZoTHrdpHzEhLXHxwSM1m1Vj/XrUZOPAfaqjR7gnUtOZySz2K7nuTmrLWZwNdgP9lvIT9M1RrW3hmiftv5RrnGuqyf1Q3CE+HZPAjYO2WO/3rsMbggEdCARXAzxNE1vfRujtJdS86sBsOU+xk11/gbUvHsLd878gU/Fdj9qV4WivGg9PNOT176nIIAZrVR+q9vgGPuUL/LmvXpJ1lnufVh7MVriNVB2yBu1TLa38Dw42/wApqIDe5ZOUKfh7Jqy4T4Aknu3ubkDwlmk9lurEHb5V05Ri8nt8/ByYSksFv8/Jo3DDst1FKsTSiJldlUZOB8BXd+G+NILz2VDI+M8jggkDrjPX5VY2eh28Ls8caozgA4AGQKyjTogysEUMmcEAAjPXpXJWrRqbHdQoSpblDxzwf69GhRvDmiOUf+D9KruHdB1Iuy38oeExsnLnOc9zvUzXL4rdSMzlRbwCSNAcByefOfPoBiqxuNLs4VVjLLsxycHJOMbdsUip42RE3BSuyqb0f6lGrWsNwPVXJ77gHqMZq/1DgQiOxigI5bWVXYnqd8sfnUGfiyTD5XCSBznJyWCqeUeXc7V6/wDsbgF+RVJcs4yT7KoJMqdtj+F+9XfUZRdJcknjLgWS5vLe5iKjwynOD3CsCP22qbwvwm0Ut1NcBXeeTmHuXsKqtS4gljuyS5ETmEgdlIiLMPgcj6UHGE0qMCFAjUlsEgt7YC8uKrao4pbFsqak5bkuTgUm+uJPZ9WuYeR1HXPmPmBWuycA6pHG9pFOGtnyNz0B7YzVy/HFychUTPtSdTsgDnlO35vY/eskXFbyXA7rE0jLj9Q5JNj80qU6iKvpPsYtd4BmaG0a3lC3NoipzdiAP27/AFqLp/Al6fWbieUNdSxGNPJc7E5z5Ut+LrgO4wHMp5jyk4C+Gmy57jOTUm44kaJrEczFVjDSe/myBzH5ZqfqLT5yPpPX5wbDw7wqkFnHA6KzKhDHHUnOfvVHw3w9f2cRhTw2TndlJ8jjA6+6kXHUwDFxHsGYYJ/tJCnbrtVTq/pakglZBEsgySrZPTJA7e6qqFRtrvcs50rJ8GP0g2K21200ik216gSXH6XX8rj3jY/WsNtf+sILcaoQ6LmMgFQcdOcnYmunazo8V1C0Mq8yt+x7Ee+uNa96KLuBvwFM6k7cv5h8avSnGatJ2ZStCcHlFXRdjUJ5cKuqKLiEZ5ekZx1yScMfga3bhGF3VrmSbxWlAAwCFULn8oPYnv3rQOEvRHIzLJd5jUHPh/qPuPkK67BAqKFUBVUAADoAKzryivbFmnp4yfukrGG60uKRld41ZlzgkdM9axxaJAoAESgDpt7yfuanUrmuzrxXBAOhW+c+EmcEdPPrXpdFgBYiJcsSTt1JBBP0J+tTaUyZGK4Ikukwt+aNTuDuPIco/basS8P2w5cQp7OcbdM7mrClMnyMVwQU0SAZxEo5ixO3Uts31zX2DRYEbmWJVJJOQPPOfufrU2lMmMVwV0fD1soAEKDBLDbudiazNpUWCPDXBAB27Dp9Kl0pk+RiuCg03g+FA/iKJS8nPuNh1xj6mpUnCtoxJNvGSe+KtaVbOXJChFaWFKUqhcUpSgFKUoBSlKAUpSgFKUoBSlKAUpS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19100"/>
            <a:ext cx="1181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0" name="AutoShape 30" descr="data:image/jpg;base64,/9j/4AAQSkZJRgABAQAAAQABAAD/2wCEAAkGBg4RERUQEg4UEBIPDxMQDxESGRAPEA8SHxwhHBcQHhIXJyceFxkjJRceHy8gIys1LCw4ISQxNTw2QTI3OCwBCQoKDgwOGg8PGi4kHiQpLyw1NTUuLikxKikqLS8sLjUpNSkwNSksLCk1MCssNSkpNSkpLCkyKSksKSwpKSwpLP/AABEIAGEAawMBIgACEQEDEQH/xAAcAAEAAgMBAQEAAAAAAAAAAAAABgcCBQgBAwT/xABBEAABAwIDAwYKCAUFAAAAAAABAAIDBBEFEiEGEzEHFCIyQXEXMzRUc3SSsbLSNVFSYXKBo7MVQ5OhwwgWQkSR/8QAGgEBAAMBAQEAAAAAAAAAAAAAAAIDBQEEBv/EACkRAQABAwICCgMAAAAAAAAAAAABAgMRBDEFEhQVITRRUnGBwdEyM6H/2gAMAwEAAhEDEQA/ALxREQYyPDQXHg0EnuUSHKlhv2pf6blKa3xb/Ru9y5zbwHcFGqcMvX6uvTzTyY7Vx+FHDftS+w5PCjhv2pf6blTqKHPLN61veEL0wLbGkrHmOEvLmsznM0sFrgcfzW9VT8kflUvqx+NqthWROW3o71V61FdW4iIuvWIiICIiAiIg+Nb4t/o3e5c5t4DuC6MrfFv9G73LnNvAdwUKmDxfej3+HqIirYSc8kflUvqx+NqthVPyR+VS+rH42q2FbTs+q4b3ePWRERSaIiIgIiICIiD41vi3+jd7lzm3gO4Loyt8W/0bvcuc28B3BQqYPF96Pf4eoiKthJzySeVS+rH42qanlCwvzoexN8qhPJL5VL6sfjaoTJxPeVPOIbNvV16fT0csR2zK6/CHhfnQ9ib5U8IeF+dD2JvlVJInNKPW13wj+/a9sO2yoKiQQxVAfI++VuWQXsLnUi3ALdqk+Tn6Rh7pf23K6wpUzmGvotRVft81Xi9REUntEREHxrfFv9G73LnNvAdwXRlb4t/o3e5c5t4DuChWweL70e/w9REVbCTjkl8ql9WPxtUJk4nvKm3JL5VL6sfjaoTJxPeVKdnuu93t+ssURFF4Ul5OfpGHul/bcrrCpTk5+kYe6X9tyutW0bPpuFfpn1+nqIik1RERBhOwFrgdAWkHusqr2Z2XwXEM4payok3IZvMzRHbNfL12C/VPBWpL1T+EqnP9PXGs/DTf5FzCq5Yt3fzjLYYFsrgtbLLDT1tQ99KcswLWsynMW8XMAOrTwW78ElH5xP8ApfKoBRbbV0DMWkE5L45o4YC4NIhzTvaXAW4ho0v9y2ex2L41T1FPJLLU1tHWUbaiZ72yyRQlzHOA3puGlpaAdQDm4cExCnoNjyQsLZzYeChkdJHLI8vj3ZD8lgLg30A10WqPJLRn/sTa6/yvlVW/70xkwHFhiMgtXCDm38ixjMnU6uXTLa1+291sK/afFqisrmwYhJDHFSy1QYSSGRNax5jZbqu6Vg7vTEJzpLM0xTNMYhYPgko/OJ/0vlXvgjo/OJ/0vlVbVO32JOoKKM1z4t9U1Ec9Te0uRrow0mQa2aJCTrc2FytxS7Q7QU9JWQ2qagsmjjoqoxSSOfGXvD5WOsc7S1ocDc2zA34JiEOg2PJCf4Hyd01LO2oZNK50eawdu8puCOwA9qlipLYnaLE6fFoKOorJahlTDG6WOYuLoXvh3uSz7lj2nonhftH1XauxGF9u1RajFEYgRERYIiIMJeqfwlUXyI7RUdI6p5xUMg3wpxFnNs5Ge4HtD/1XsRfT61F2cmGCggjD4gQQR19D2dqCkpIiYcYsOrWU7nfcOcyC/wDcKaYBt3IWUOFU8cczZsMDZnguMkMgjkzMsNARkGh+tWTS7HYfHvslJGOdgipFi4TAkkhwOh1cT+awwPYnDqJ5kpqRkT3Nyl4zudl+yC4nKPuCOudG1cf8GdDnbvf4o2Xd3GfJzctz5eOW+l1IsOiLa3FGuFizBqprh9REcYI/sri8HeEb/nPMIt7n3l+llz3vm3d8l768F+k7GYfvJZuas3lUx8dQ/pXlY+2dp14GwQURh1fBzCkpKinjdFU1096lznRyUnSja6RrhpoH3IdobC6xwvaKtpaGup4KpxiiqII45WEjK1z5A5zHf8A8MB0/JXm/YLCzAKU0Ue5bIZWs6XRedC4OvmaTbsKyg2FwxlO+kbRxiCUh0jOkS9w4OLyc1xbQ307EFI7FspxjGH7l+8zRRvqHXcTzl0bzKDftBNvyXRij9BsDhcEkc0VFHHJALRPGbM3iL3J1PSOp11UgRwREQEREBERAREQEREBERAREQEREH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441325"/>
            <a:ext cx="101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2" name="AutoShape 40" descr="data:image/jpg;base64,/9j/4AAQSkZJRgABAQAAAQABAAD/2wCEAAkGBhQSERQNEhMQFRUWFhAUGBASFBYUFBgWFhYWGRQXExgXJyYgIxkvHBISITAsLycpMCwuFx4yNTUqQTIrLy0BCQoKDgwNFw8PGi0gHyQpKSwsKTU1KTQpKy4sKikwKjUqLCk1MDU1LTI1MSkxKSkqNTQxNSs0KSkqLDUpKTApKf/AABEIAFEAlgMBIgACEQEDEQH/xAAbAAEAAgMBAQAAAAAAAAAAAAAABAYBAgMFB//EADwQAAIBAgMDCQQJAwUAAAAAAAECAAMRBBIhBTFBBhMVIlFhYoGRMnGxshQWJDRCU4KS0SNSoQczcrPB/8QAGgEBAAIDAQAAAAAAAAAAAAAAAAEFAgMGBP/EACwRAAIBAgQEBgEFAAAAAAAAAAABAgMRBDFRoRUhUnEFEhQzQcFhIoHR8PH/2gAMAwEAAhEDEQA/APdJmLwYnFnWi8XnX6K9s+R7f3ZTb1nNVJ0AJ7gLybMi6MXi8ZTe1jfdbjMshGhBHcRaQSYvF5lqZGpBF91wRf3TLUyNCCCeBBHpFmDW8XmzUWGpVh3kETWALxeIgC8uWwT9nT9XzGU2XHYH3dP1fMZaeF+8+32iu8R9pd/pnoyJV2rTXTNf/iC3EDh3kTliarEkglaaAsSvtMRrYX4aHdKrtvlqygpQQICoHOaXV2GbThu7ZeVKsaa/UU0Kbm7IuVDaCOLhuOXXTXs19073nyKh/qBXpuedIrJ1TlcajvBGoPnPpWyNpLURayNmp1NVuLFeBU+42HnFOqp5CdNwzPVSISJtNZ88M3osAyki4BUkdoB1E0M3o1MrKxAIBByncbHcZxazOteRea9d6yc5hay+zY0yB38d6t/jSeRyUw5RauKKsxHUVQLsTcZrD9voZqvKqmt3p4dFci2YEW87AXkQ8pGFFaNMFCCS1QEEsTcnS2mpvLeeIpOaqOV2k9bX+LXKuNCqoOCjZNrS9vm9iVtvB5MbTcbnek3nmAb4A+c48svvH6E+LTniuUPOLRzJd6TK2fN7VrXFrcbD0nbH8pKdUNmw6ZipUOWBI0NiNOF5oqTpSjNKVrtP505m6EKsXBuN7Jr4O/KT/YwvuHyJJHKP75hven/YJ52G5SLzaUq1FauS2VibHTde4MiYzbbVK64hgOoVIQHgpva/bMp16bTaefl5aWzMYUaiaTWXm/e5a32i30z6KQDTNO9iONifTS0pu1aAStUpruDMAOwdk9qpywFzUWggqEWzlrm3ZuBt5yu1apZi7G5JJJ7zqZhjK0Kisnfm32WnMzwtGUHdq3JLu9TWIiV57hLjsI/Z09zfMZTpcdg/d0/V8xlp4X7z7faK7xH2l3+mRqu0P6AxFFywBLaDMHUNZybi5AAJ0/zPmvKvaCVch6/PDMa2e1ixFrpY2yCxA9w759BbZ5qI+FBqUGpVGaky6hk3i43FTfUaSvPTayrUwmArZHKuabqjDfoVOXLuOhvu1lvOMpp/2xRwqqEk5af7yKbsnYzYhKppMrVU63MfjdbEk0777WtbvEtX+nmM+y4jnm5tadakeuCArEm+m++g0njUtiK9RsTTTFIodubbDgsM1x1FNidLmx8peDs2zUsNTpq4qMtXEvUILDJbKXtYZ7liRbgR3xSj5VlzM6tW6fldy3U4hInqNZ88MSEdoeEesdIeEes5nh2I6d0dD6+hrsybEhdIeEesdIeEescOxHTuh6+hrsybEhdIeEesdIeEescOxHTuh6+hrsybEhdIeEesdIeEescOxHTuh6+hrsybEhdIeEesdIeEescOxHTuh6+hrsybEhdIeEesdIeEescOxHTuh6+hrsybLjsH7un6vmMoPSHhHrPXwPLFqaCmKSm19SxG8k9nfPfgMJVo1HKasrfj8HixuKp1aaUH8/yW3G7PWoUclg1NiysptqRYg9o3ad0rm0ti1nZ89Fall6ldHyVG10VlNxxJO7u7Jp9fG/JT95/iPr435KfvP8S1lTUsyqyaa5HTY2w8RTqI6rSpoRZy+Zq1v7VHsjXs8+ye/svY9PDh+bBu7Z3ZiSS3b8ZXPr435KfvP8R9fG/JT95/iTGHlSSIsrtvMuSb4lSwvLdma3NLuJ9s93dMzKxlcqBm+HoF3WmLAsQoLGwuTbU9k0M64RSXRVALFlADAEEk2AIbS1zxmRiTKWwqjVHogrmRczXWpuuo0XLmv1h+GRxgDzfOlkUXdVvmu5W2bKAD2jfbfPSK4nngv9ItUQ0xpTamUpnVRplFjT9+kho9XN9EHNtmcgLlQgM9gchI6vDdbdAMYjYrolOqcuWpktYm/XFxe4HDfa9uM6tsBxWGFLUw53X5wAm5FgSvcdd3fNiteo64O6sVyWHVspprYam1tBY9thfhOTYusWOM6oZHALBEU53zHrADU9VoByTZbMlSqpVlp2uwJ1vvyAgE2vc6Cwm1bZDrRXFHLka1tTfUsBvFt6NuJI0nek+Ip07K1kFPnCoIsUrEJdhxO4a3t3TGMp11ohHKmnakMoKMVuGqU721BId9eNyIBhthua74enqUFyWIHBdB3ksAB2kTzJNG2awZnDkM5RmZbKSV9nUcO7cZFq1CzFja5JJsABcm5sBANYiIIEREAREQBERAJGA9vyPxERgPb8j8REhkkczehWKMtRd6srC+uqm4+E0JmLySD0Om6nOJVGQFM+VQtlGfNn07TmMivibvzhVL3By2JU27QT/7ON4vBJ6Lbdq52qAhWZEp5lGoVbWAJufwi51JmjbWY85daZ51g7ArpmGaxWx0PXb1kG8XgEx9quafM9W2VULZesUVsyqT2A6xitqvUXmzlA/p3yrYtza5UzHjYX9ZDvF4BmJi8XggzExeLwDMTF4vAMxMXi8AzExeLwCTgPb8j8REYA9fyPxESGSSzMREkCIiAIiIAiIgCIiAIiIAiIgCIiAIiIBIwXteR+IiIkEn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65125"/>
            <a:ext cx="14287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4" name="AutoShape 45" descr="data:image/jpg;base64,/9j/4AAQSkZJRgABAQAAAQABAAD/2wCEAAkGBhQREBUUExQUFBQVGB4XGRgYGCEfFhsaFBcdGx0fHRodHDIgHSEjGhgaIi8gJSoqOCwsFh4xNTAqNScwLykBCQoKDgwNGg8PGi0kHyQsLiwwKSsyLCosNC0tLCosMCwsLCw1LCksNCk0LywpKS0sLCwsLywpKSwpNCktKSwpLP/AABEIAFkAdwMBIgACEQEDEQH/xAAcAAAABwEBAAAAAAAAAAAAAAAAAQMEBQYHAgj/xABHEAABAwIDBAUFDAgGAwAAAAABAgMRACEEEjEFBkFREyJhcYEHMpGh8BQVI0JSYnKCsdHS4SQzQ1NUY7PTF3OSorLBFpTC/8QAGgEAAgMBAQAAAAAAAAAAAAAAAAIBAwQFBv/EACURAAICAQMEAQUAAAAAAAAAAAABAhEDEjFRBCFhoRNBUnGBkf/aAAwDAQACEQMRAD8A13AY5tLSAZkITPUJ+KOIFd4jHII6pjT4iuJj5POst3I322njmFKQ9gWENENjpQqT1ZsZvAjU1LbR3k2iwnMvHbL7kpWpR4+aL8K0Pp5J6W1ZCdl9b2o1Ak3j5CuA+jS+GxTbk5Lxr1SNe8VlW3fKHtHAstYlxeFxDDiwmG23G1EFJVILieKQYMHUa1qOGeDjSXQ4oJUgLE5bBQm/V5VXLG4pPkn8lD3yxCG8W4VC1hMGAeiBEgEG5AGvGolq6QTIJExKbHkZUI8RV0x+ysA+4XHMRK1RJGIyiwgWSoDQcqJG5eBKQoLcKTofdC4Pcc1JTFU4y2ZUOiHP1o/HUtuk4lOJkzAQo6X4cBNTyNwMIdC8e59f4qe7K3RYwznSN9LmAI6zqlCD2KMVAw+G0G7a3+YrnHyedN/fBAXJPVN4yK0IkfFqUoUAMDtVkan/AGK4fVp4iCAQLG+ldUS1xz8AT9lAAyDkKGQchSLuJscsz2pVHqHKk/dC+Q/0r+7uoAdZByFCo7bGOW00FJyzxnShUWBgO5e1Nr7LbcbZ2c4tLigs9JhnSQQItljhUpjN7tqvIKHNitrSTmIVg3zJBmSc0zc+k863VzEFJAyLVIFwBA4Xk0yfxskSFpjgQmePz+yPEVufVJy1OCv9i019TBN8drbW2kyhl3Zq20NqzDosK6DZJSBeRABNq3nAMkbPbSUnMMOkFMXkNARGszaKde+J/cvegfip4TVOTNrSSVUGnsZ2WOtIwLpGYqgtR+zCQAIMDPJ4+JottbCxD2AQhCFoJF0gKkddRiNY014Duqwq34bDSHOhfhxJcQIRmU0lvpC4PhIAy8DCpIEVwd/mc0Bp4pk9cBGWErbQpUFeaAXm+EnMYBg1GSEskdNGbp8Cwz1p+l4H+6WAcYwqG3CpSk2lXnRwn29dTFVg+UBofsnpJASOoM0uKbJBLkABaDOYixB7oXbflZa6F4YdDhcQQgLhJbGdRSF5kqINwYHG1KsMtqNiTl3RfHMWhKgkrSFHQEgE+FK154xm10ONQpJKyZLirqVIkzJ9pqV3O2ptHFqLDGIcytkCTo2lQUZK4uAQAEmSZgWBizLijCGqMr8F2LpskpVNaVy9jcqht6torYYCmylKs4EqFoIP3Uz2Th8SMTC8QXGkDUgDOYgwkcAdSO6ufKHtVWHwqVJDRJdSj4VOZAzBV48Ne+qY7ox5k3BpOvJXU7acUqStsKVcmQBMdnfThnaziTIdaBFx1hF7cRVbVvU8lRBGzpAJIDYBECeI++muO3/dQlRT73qgCIbBJsDYdkxHMVc5R4OasOau+R+zUtqOlWEbUdVJST3kJNCkH8QXMAwsgAraQohIhIKkpNhwF9KFZXudeOxZE6CknMGhRlSEk8ykE2pROgrqmAFChQoAizuthMpT7mYylWcjo0wVRExHIkdxIpLaWGYRYYdDri8xCAkScykqUVE2SnMhBKjxSnUwKmar2PxjzbrnRqwwFp6RRSrzQYnx52Ch4unKX1JVLchsDuGgHrhDi82YiIYQc6liYhTygVqgq56JqUPk9whZdbLYl1JClgAETJBSAITCjIgV0NqP5SA5gwREZXOF5BB+rfvoxtbE65sHYSQFqPMHS+scNbVNS3smWRy3MqxvkZ2klzI2thxubLKykx85OUkHsE1qG4e5Cdm4YtlfSOuHM6uIBIEBKRqEpGnOSeMUsdsPx5+DzBQmXDGUpk+MlMd/baXO1WRMut2166fvq3LmyZFUvQtuqsJWymy8l7L8IlOQGfinhGnE1Gb67vJxuGDanehAWleaJuJAEEjUqqYZx7azCVoUeQUCbdgNKPMhYhQBHI9hkesVn2ZDVqjM3fJWCZO0Ln+UjgPp8qbv+RpChlOP46dEi3++rkvd5YU5lawZQqyQpBByhKgAqB1rqjuzc6eYTYSZIcZw+XhkSZlROaZ5z6Sad1yVKC4ENo4LocG21Obo0JROk5AlMx2xQpzvJ+q9uYo6pZeSidBXVVBPlY2X/GN+hf4aP/FnZf8AGN+hf4au+Kf2v+C2i3UKqP8Aizsv+Mb9C/w1aEYgLbC0GUqTmSRxBEg3HLspZRlHdEi1NH9lMrVmW2hRPEpBOkfZamKMYr5Z/wBSP7XGjXi1Whw3+cn+32eulAcHd/DTPQNT9AcdeHZ6qTZ2SzmP6MhMgpzZU3GnAzcAUmvGK/eEfWTyP8ujOKUT55H1k8+1vtqbfIDhOwMODIYaB+gOPhRJ3fw40YatbzBx8KRTjFSevP1k8L/u7W+yjaxagRKpvoVJvI7Gx7Hwo1MBzhdjstKzNtNoVpKUgG+tx3U4eNvzimjG08ygITf53/WWm+8u1lYdpKk5brCSVAkAEEzAIPChW2LOShFyeyI7EbTxKc5AUSM3V6OQMrgCQhQHXKm5M3AOuXSpHZWMeWtwLScoJyynL+0UAAfjDIEqzDnqeFWf39dSRlDK+3Ioce1fj406wm+b62ioNJWekSjKgEWVqbq4VbNOMbaMuLqseSeiL7k/vH+p9uYoUnttzNh0k6kA+mKFZ2bTzbsnDNqR8KG/ONgEkeanQ6acpvPdT44FhMBTYBN/MTexI7OcTqarOG3hdQkpBBk5iVXMiIvPCKWG9b+vVnnHb316VwlZRYptXZKiVFCUBAPNKVXTpE9h75mvU+wj+gsf5CP6Y7R9oryQ/tl5ZJLihPAEgeifaa9c7vCcFhx/Jb/piuf16aUb8jxG6HDzVf5x/v8AjXQXzM34E8Bp+u1OY+kVIM4JKfnd4E/ZSnQJ+Sn0VzByK6UxqfSeF/3/AD+w1zm4gqI7FGP6/f6adnH4cTJQOdvyoHaGHmJROmn5UANjNrkjSyiD6env+VG0uDfMRF4UePe8efKnTWKYWQlJQSbgR2cPCnZYT8keigBHCpTqCqYuCsmJ7MxFV7yjdF7kT0zwZQHUnMUKWJhVsqb3vfsq0IbA0AHcKrPlB2aH8KlJDhAdSr4NGdVkqHmwbX5UAiio2Rh1aYpH/rOc+6uH9h4fMlHutAUqI/R3I00zRHrvRe8AQ80lGFxbiFTnWptKAiCAP2F7Em0TGt6msfuqgFhaGllaXk5gGxZpRIUQSixEhVuA0qtyofSi049IRgmUg5uohIIB60JTeNRYTehXePby4dhN7AC+tkRftoUwpiQ3MwqZSUpKgAeutwa3+LYyhaI7QoV3/wCIYPo82RBKlgCHHSIULA8Zmfz1pvjNPAf8UU/wP/Y+010vknyxKEG9y8KoElLQRMAh1wmwvrY8DPbFbVuxi4aSlSwUpbQEgXAAzJ1N/ijXsrFPi+J/4irtsLQ/RR/9Vmzybq2SjQffB2dG47zPtpRnaC40RNuNtL+vTsqpUKzWMWpONckSGo4wTPhR+7Fzo1E+MemqpQosgtIxrnJr0nn91d++DnJvhxPLrevSqnQoskt7OPXIzZAOMEzUfvY8tTADJUVZwTkmYAVyULTHEcKgKI1KZDVojkNY20nETHNWsf53tJonU46LdPb5y82vD4UjSNe2pKip/kZU8SZO4zFZmGRJW4kDMBdUhMEm9usCO+hUZsnzz9E/1DQqtsuo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133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2247" name="AutoShape 13" descr="data:image/jpg;base64,/9j/4AAQSkZJRgABAQAAAQABAAD/2wCEAAkGBhQQDxAUEA8VFRQUFhcUFBAVFRAPGRQdGRQXGBYSEhUXJyYgFxkjGxYVITssLycpLDgvFh4xOTAqNSYrLSkBCQoKDgwOGg8PGTIkHyEtKSkvNCo1LC81KiwsNCwsKio1KTUwLCk1MjEqKSw0KSwsLCwwNSwuLCksKSw0LCwsLP/AABEIAHAAqAMBIgACEQEDEQH/xAAbAAEAAgMBAQAAAAAAAAAAAAAABQcCBAYDAf/EADQQAAICAQMCBAUDAgYDAAAAAAECAAMRBBIhBTEGEyJBMlFhcbEUI4FCoQczUnORwxU0cv/EABsBAQACAwEBAAAAAAAAAAAAAAAEBQEDBgIH/8QAKREBAAIBAQgBAwUAAAAAAAAAAAECEQMUFSExYWKh4RIEQXETIiNRgf/aAAwDAQACEQMRAD8AiIiJePn5ERAREQEREBERAREQEREMwvBOw+w/EymKdh9h+Jq9Q6kKhju57J7++CfpkYlJPN31eTbZgBknA+Z4ngNfWe1qfL4h8s/jmResqQ1+bq38sKFLru+E5wrA91zxxjv/ADOU6v4y0lLstena1Nq/uh2IbtivH9I4PcYyvb3mu2pWvOW2mna/KFjA5GQcg9iOc/Yz7OJ6J4pq1r1nT3PW5VU/TNgkhcnNbdmbG/4sfF88TqOmdTFoII2uO68/fjPyyAfr9JmtotGYebUms4mG9ERPTyo2IiXj5+sHw/4G0/6NdRrGblfMPqKKi+2ccniaHiHQ9MXTO2ls3W8BVFjnuQCSG+QzNzwr/iBXXQtGrU4UbRYBvBX/AEuvftx7yR8Q+D9LqNK2o0gVSENitXwrgDJUr2Hb6cyB8rVv++Z5uhjT09TQ/giszjjnmhvAvhKjWUWvcHytmwbWK8bFb8kzd1fhzpSLZ+/llDenzucgH04+eRN3/Cn/ANW//e/60kZ13WdL8vUCuoef6wDtt+PJ5z27zM2tOpMZn/GKaenX6atpiuZiebgoiJOc+REQEREBERDMLwr7D7D8SH0rhrGutbCocKDuUKT29JAK8Y9yCeeJLhcrg9iuD/IkL0zXj9M7msopsZdrlnZQONzh/cEdu0oNS/xd/SM4hz3i7QAsd12+ov8AqLETfuWsD4i2dp+Qz8xiVdqNd6PhwO2D6jgkjB47jE7zrPUrdMLUrAtR61S+ta2syq+gWVWDtvU7vpt7+0rjUkEtyTyeeMfzj3xz/Mqr0rNsrT6W9o08Ma7Gret0tCspyrZx75zn+RLo6D4k/VaajUq2XDeXfXu2gNjl2GQMlR/yQcHiVwOi6bqOmzo3FesqTNumc7RbsU77Ke4bOASowRzOr8C2fpej3G6stjUBPLBIORXX8TfInd/aTtKs0454Iuvq1mvH7LPBiYUEbFwCBgYB7jjsfrElIqkYiJePn7veh+I+nDS1VainLIuCXqFmSTkkMM8ZM9eu+PqBpmo0SH1KUB2+WqA8HaO5OCfaV7E0foVzmVhvDUinxiIjhjOOLtPA3i6jRUWpdvy1m4bV3DGxRz/IMk7vFnS2DZ03LZ58hM5Pvn5yuImZ0KzPyYp9fqVpFMRiP7giIm5AIiICIiAiIhmF4J2H2H4Eg/JD2arT30nyrNoQj+pSMH1d+GBP0+snE7D7D8TV6t0/z6im8ocqyuACVKnIOPeUGpWZ4xzh3scnHf8AjNTpLPL02pRkAHlVahmRhzwExhXyx7/bt3kJ1zVX26U1arT1hi4KOi1FmIJ9KivkNyTn7j346/xHb5aKNTW1lZGPOUJuBXv2BKlsA/L1YkBqOmVi5VDktjcENaCxeDlMFgN/Ye3LKJC1ZmOFK8fvnh+GzQrE2mJvjHLEZ/KI6V4S0/m0+ZoNQNSz+pV8+lExjZaAp4yMEndwc8TtdVVadTRVp0TygfNvcBdpLNyR2PAC4x7kEzHohutS6oaayhcFRfaSbGzkHuMZwfbt9ZN9C6Iukq8tGLZYuXbAJJwPb6ASRFczw5NXzteIykYiJIe1GxESdtfRz+5e/wAeyIiNr6G5e/x7IiI2vobl7/HsiIja+huXv8eyIiNr6G5e/wAeyIiNr6G5e/x7IiI2vobm7/Htd9Z4H2H4mWZR0SDK/iF45mBpQnJVc987VJ++f5P/ADKRiGV45jMo6IF45n2UbEBERARJqrptb6MuiE2opewubEwA+N1QxsZcYHJznMz1PS610VVgQmx03Fs3cfusuQAuzGAO7CBBRJjXaBa6a9tDuXqWz9TufaCTyFUDbhfh59/4my/Rqhohbj1+SLch2LZN5rGa8YFeB8WeDj5wOeiTt3S610Ndu0l3QsWzdxi1l4AXZjA92H4nhbXT+jFgpYWFzVu81yAVrrcvtx77yMQImJP63w8E0auP81Qj2jepwtm7A8scrt/byTj/ADPpPut6NUuk8xfjFdLkh2Y5sJzvTGFTA4IPfHzgQJrIAJBwc4ODg44OD74mMmn6abrNCm8/uUoSzHitdz7iPZVCgn8954+IOmrTYhrGK7EDqC6W7eSrIXXgkEf3gRcREBERAREQEREBERAREQNpWuNRANpqHcA2msfUj4RFPnOhVPNZPdF8xl+fKjiTHSOs11V6XddYpoex2qRWItDMpC5yFwcYOQe5nn0bq1aae2t22FrA49NzgDy2XjYwOQT75gQy6pwhQWMEPdNzBT9SucGZPXYqgsHVSNqsQ6ggjO1SeMHnj7zwk74h6pXeieW/ICZQrcpGKgpyWJU4I9gO8CMcXLUM+atTds+aqNnnjPpM8rKHVFLK4RjlSQwVjjupPBOB/aSnXtbXc72re7b2DDTurgJkcruztwOwx7fKbPUutVuNWy3WP+o27aGVgtOGDZyTtO0AqNvsfaBBEPyfX6lyT6vUo7k/6l4+3EyqqsZWKK5UDDFQ7ADuAxHAHGeeOJOaXxDWKfLcMdmnaupgB6XYMrr8yjAqfoV+pmHS+r1oml3X2VHTuztWiswuy4bIIIG4j0HdxiBBoXIJG7CjBI3YAOfST7A8/SelOnZnrRiVBPG4PgBv6go5Oe/A5kr0rrFSLalgYJfaPMRBnFeyzAX5lXdSP/metniFH1ejvbIFZHmAD4QLXYKnzAQqP4gQJqyzBMsBkg7SDtGfURzt4wfpPOTfh7rNelVmZHZ2ZQQpCDyxy6kkHcGOBjjhe/Mh7wu9thJXcdpPBIydpI+eMQMIiICIiAiIgIiICIiAiIgIiICIiAiIgIiICIiAiIgIiICIiAiIgf/Z"/>
          <p:cNvSpPr>
            <a:spLocks noChangeAspect="1" noChangeArrowheads="1"/>
          </p:cNvSpPr>
          <p:nvPr/>
        </p:nvSpPr>
        <p:spPr bwMode="auto">
          <a:xfrm>
            <a:off x="155575" y="-509588"/>
            <a:ext cx="16002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uppe 199"/>
          <p:cNvGrpSpPr>
            <a:grpSpLocks/>
          </p:cNvGrpSpPr>
          <p:nvPr/>
        </p:nvGrpSpPr>
        <p:grpSpPr bwMode="auto">
          <a:xfrm>
            <a:off x="3275013" y="2955925"/>
            <a:ext cx="2592387" cy="1882775"/>
            <a:chOff x="2636520" y="2831705"/>
            <a:chExt cx="1919605" cy="1330207"/>
          </a:xfrm>
        </p:grpSpPr>
        <p:sp>
          <p:nvSpPr>
            <p:cNvPr id="74" name="Ellipse 10"/>
            <p:cNvSpPr/>
            <p:nvPr/>
          </p:nvSpPr>
          <p:spPr bwMode="auto">
            <a:xfrm>
              <a:off x="2636520" y="3774026"/>
              <a:ext cx="1919605" cy="387886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3" name="Gruppe 91"/>
            <p:cNvGrpSpPr>
              <a:grpSpLocks/>
            </p:cNvGrpSpPr>
            <p:nvPr/>
          </p:nvGrpSpPr>
          <p:grpSpPr bwMode="auto">
            <a:xfrm>
              <a:off x="2858109" y="2831705"/>
              <a:ext cx="1545402" cy="1187339"/>
              <a:chOff x="930467" y="2920232"/>
              <a:chExt cx="1840125" cy="1413777"/>
            </a:xfrm>
          </p:grpSpPr>
          <p:sp>
            <p:nvSpPr>
              <p:cNvPr id="76" name="Ellipse 44"/>
              <p:cNvSpPr/>
              <p:nvPr/>
            </p:nvSpPr>
            <p:spPr bwMode="auto">
              <a:xfrm>
                <a:off x="930467" y="2920232"/>
                <a:ext cx="1840125" cy="1413777"/>
              </a:xfrm>
              <a:prstGeom prst="ellipse">
                <a:avLst/>
              </a:prstGeom>
              <a:solidFill>
                <a:srgbClr val="A00627"/>
              </a:soli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7" name="Måne 14"/>
              <p:cNvSpPr/>
              <p:nvPr/>
            </p:nvSpPr>
            <p:spPr bwMode="auto">
              <a:xfrm rot="16552097">
                <a:off x="1446797" y="3308471"/>
                <a:ext cx="622393" cy="1372317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762000" cy="46196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3" name="82 CuadroTexto"/>
          <p:cNvSpPr txBox="1"/>
          <p:nvPr/>
        </p:nvSpPr>
        <p:spPr>
          <a:xfrm>
            <a:off x="5835650" y="1033790"/>
            <a:ext cx="1384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Comisión Intersecretarial</a:t>
            </a:r>
          </a:p>
        </p:txBody>
      </p:sp>
      <p:sp>
        <p:nvSpPr>
          <p:cNvPr id="85" name="84 Elipse"/>
          <p:cNvSpPr/>
          <p:nvPr/>
        </p:nvSpPr>
        <p:spPr>
          <a:xfrm>
            <a:off x="5943600" y="20066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56" name="Picture 2" descr="http://www.fundspeople.com/userfiles/2010/Aug_11/horizontal_372/leyde_horizon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700" y="2260600"/>
            <a:ext cx="901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7" name="Picture 4" descr="http://1.bp.blogspot.com/_jr17s1JQ-ao/SkBJo8VLJiI/AAAAAAAABN8/HmdWi3v55ps/s400/COMIENZA+EL+CURSO+DE+CAPACITACION+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3414713"/>
            <a:ext cx="63023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9542" y="1882549"/>
            <a:ext cx="771620" cy="22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91 Elipse"/>
          <p:cNvSpPr/>
          <p:nvPr/>
        </p:nvSpPr>
        <p:spPr>
          <a:xfrm>
            <a:off x="6337300" y="46482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0" name="Picture 8" descr="http://sfp01.funcionpublica.gob.mx/pasop/images/paaaspa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3375" y="4862513"/>
            <a:ext cx="873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93 Elipse"/>
          <p:cNvSpPr/>
          <p:nvPr/>
        </p:nvSpPr>
        <p:spPr>
          <a:xfrm>
            <a:off x="4699000" y="5397500"/>
            <a:ext cx="1498600" cy="10287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62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68638" y="5580063"/>
            <a:ext cx="957262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3" name="Picture 13" descr="Comprane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89100" y="4787900"/>
            <a:ext cx="100647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6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2600" y="3784600"/>
            <a:ext cx="42703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277100" y="3775299"/>
            <a:ext cx="353307" cy="364901"/>
          </a:xfrm>
          <a:prstGeom prst="roundRect">
            <a:avLst>
              <a:gd name="adj" fmla="val 123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52575" y="3543300"/>
            <a:ext cx="695325" cy="6286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</p:pic>
      <p:cxnSp>
        <p:nvCxnSpPr>
          <p:cNvPr id="110" name="109 Conector recto de flecha"/>
          <p:cNvCxnSpPr/>
          <p:nvPr/>
        </p:nvCxnSpPr>
        <p:spPr>
          <a:xfrm rot="5400000" flipH="1" flipV="1">
            <a:off x="4622800" y="2514600"/>
            <a:ext cx="673100" cy="2667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456238" y="2882900"/>
            <a:ext cx="576262" cy="4159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112 Conector recto de flecha"/>
          <p:cNvCxnSpPr/>
          <p:nvPr/>
        </p:nvCxnSpPr>
        <p:spPr>
          <a:xfrm>
            <a:off x="5659438" y="3832225"/>
            <a:ext cx="715962" cy="952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116 Conector recto de flecha"/>
          <p:cNvCxnSpPr/>
          <p:nvPr/>
        </p:nvCxnSpPr>
        <p:spPr>
          <a:xfrm>
            <a:off x="5430838" y="4314825"/>
            <a:ext cx="982662" cy="5111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119 Conector recto de flecha"/>
          <p:cNvCxnSpPr/>
          <p:nvPr/>
        </p:nvCxnSpPr>
        <p:spPr>
          <a:xfrm rot="16200000" flipH="1">
            <a:off x="4796631" y="4783932"/>
            <a:ext cx="765175" cy="334962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123 Conector recto de flecha"/>
          <p:cNvCxnSpPr/>
          <p:nvPr/>
        </p:nvCxnSpPr>
        <p:spPr>
          <a:xfrm flipH="1">
            <a:off x="3860800" y="4568825"/>
            <a:ext cx="355600" cy="739775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" name="127 Conector recto de flecha"/>
          <p:cNvCxnSpPr/>
          <p:nvPr/>
        </p:nvCxnSpPr>
        <p:spPr>
          <a:xfrm rot="10800000">
            <a:off x="2717800" y="3886200"/>
            <a:ext cx="850900" cy="1588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133 Conector recto de flecha"/>
          <p:cNvCxnSpPr/>
          <p:nvPr/>
        </p:nvCxnSpPr>
        <p:spPr>
          <a:xfrm rot="10800000" flipV="1">
            <a:off x="2895600" y="4254500"/>
            <a:ext cx="838200" cy="5588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2" name="141 CuadroTexto"/>
          <p:cNvSpPr txBox="1"/>
          <p:nvPr/>
        </p:nvSpPr>
        <p:spPr>
          <a:xfrm>
            <a:off x="406400" y="2641600"/>
            <a:ext cx="1066800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Catálogo </a:t>
            </a:r>
          </a:p>
          <a:p>
            <a:pPr algn="ctr">
              <a:defRPr/>
            </a:pPr>
            <a:r>
              <a:rPr lang="es-MX" sz="1400" b="1" dirty="0">
                <a:latin typeface="+mj-lt"/>
                <a:cs typeface="Arial" pitchFamily="34" charset="0"/>
              </a:rPr>
              <a:t>Electrónico</a:t>
            </a:r>
          </a:p>
        </p:txBody>
      </p:sp>
      <p:sp>
        <p:nvSpPr>
          <p:cNvPr id="143" name="142 Elipse"/>
          <p:cNvSpPr/>
          <p:nvPr/>
        </p:nvSpPr>
        <p:spPr>
          <a:xfrm>
            <a:off x="1346200" y="2095500"/>
            <a:ext cx="1498600" cy="10287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cxnSp>
        <p:nvCxnSpPr>
          <p:cNvPr id="145" name="144 Conector recto de flecha"/>
          <p:cNvCxnSpPr/>
          <p:nvPr/>
        </p:nvCxnSpPr>
        <p:spPr>
          <a:xfrm rot="10800000">
            <a:off x="2882900" y="2946400"/>
            <a:ext cx="850900" cy="4445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27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7663" y="2324100"/>
            <a:ext cx="896937" cy="55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59" name="158 Conector recto de flecha"/>
          <p:cNvCxnSpPr/>
          <p:nvPr/>
        </p:nvCxnSpPr>
        <p:spPr>
          <a:xfrm rot="16200000" flipV="1">
            <a:off x="3657600" y="2527300"/>
            <a:ext cx="660400" cy="355600"/>
          </a:xfrm>
          <a:prstGeom prst="straightConnector1">
            <a:avLst/>
          </a:prstGeom>
          <a:ln>
            <a:solidFill>
              <a:schemeClr val="dk1">
                <a:alpha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164 Elipse"/>
          <p:cNvSpPr/>
          <p:nvPr/>
        </p:nvSpPr>
        <p:spPr>
          <a:xfrm>
            <a:off x="2590800" y="1320800"/>
            <a:ext cx="1638300" cy="1066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52281" name="Picture 16" descr="http://erpint.com/images/mexico-emprende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46400" y="1565275"/>
            <a:ext cx="7778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2" name="Picture 18" descr="http://www.lapoliciaca.com/wp-content/plugins/wp-o-matic/cache-enero/15576_1561089905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98800" y="1890713"/>
            <a:ext cx="7493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3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345644" y="5923416"/>
            <a:ext cx="379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4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894638" y="3378200"/>
            <a:ext cx="536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5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907338" y="487362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6" name="Picture 4" descr="http://www.gobierno.com.mx/mexico/img/nafin.gif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65150" y="3943350"/>
            <a:ext cx="5381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7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02631" y="1651000"/>
            <a:ext cx="37941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9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55675" y="510857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0" name="Picture 2" descr="http://new.alamais.com/wp-content/themes/yoo_air_wp/images/secretari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38875" y="6019800"/>
            <a:ext cx="3778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1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02935" y="2314575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2" name="Picture 8" descr="http://www.fovissste.gob.mx/work/models/FOVISSSTE/Resource/336/expo_compras_gobierno_homologados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060950" y="5567363"/>
            <a:ext cx="7747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  <p:sp>
        <p:nvSpPr>
          <p:cNvPr id="78" name="53 CuadroTexto"/>
          <p:cNvSpPr txBox="1">
            <a:spLocks noChangeArrowheads="1"/>
          </p:cNvSpPr>
          <p:nvPr/>
        </p:nvSpPr>
        <p:spPr bwMode="auto">
          <a:xfrm>
            <a:off x="141288" y="183356"/>
            <a:ext cx="2920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Que </a:t>
            </a:r>
            <a:r>
              <a:rPr lang="es-MX" sz="2800" b="1" dirty="0" smtClean="0">
                <a:solidFill>
                  <a:schemeClr val="bg1"/>
                </a:solidFill>
              </a:rPr>
              <a:t>nos falta …</a:t>
            </a:r>
            <a:endParaRPr lang="es-MX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258" y="3342866"/>
            <a:ext cx="1437507" cy="777782"/>
          </a:xfrm>
          <a:prstGeom prst="rect">
            <a:avLst/>
          </a:prstGeom>
          <a:solidFill>
            <a:srgbClr val="920031">
              <a:alpha val="48000"/>
            </a:srgbClr>
          </a:solidFill>
          <a:ln>
            <a:noFill/>
          </a:ln>
          <a:effectLst/>
        </p:spPr>
      </p:pic>
      <p:pic>
        <p:nvPicPr>
          <p:cNvPr id="69" name="Picture 6" descr="http://www.revistaemet.net/new_emet/admin/imagenes_notas/39051funcion%20publica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44707" y="2203450"/>
            <a:ext cx="431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758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750" y="1071563"/>
            <a:ext cx="8572500" cy="5643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495425"/>
            <a:ext cx="82867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285750" y="1071563"/>
            <a:ext cx="3429000" cy="4286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b="1" dirty="0"/>
              <a:t>INSTITUCIONALIZACIÓN / BASES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714750" y="1071563"/>
            <a:ext cx="2500313" cy="42862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400" b="1" dirty="0"/>
              <a:t>MASIFICACIÓN VÍA ELECTRÓNICA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215063" y="1071563"/>
            <a:ext cx="2643187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b="1" dirty="0"/>
              <a:t>CONSOLIDACIÓN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85750" y="6357938"/>
            <a:ext cx="3429000" cy="3571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b="1" dirty="0"/>
              <a:t>Enero 2009 – Agosto 2010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714750" y="6357938"/>
            <a:ext cx="2500313" cy="35718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1600" b="1" dirty="0"/>
              <a:t>Sept. 2010 – </a:t>
            </a:r>
            <a:r>
              <a:rPr lang="es-MX" sz="1600" b="1" dirty="0" smtClean="0"/>
              <a:t>Dic. 2011</a:t>
            </a:r>
            <a:endParaRPr lang="es-MX" sz="1600" b="1" dirty="0"/>
          </a:p>
        </p:txBody>
      </p:sp>
      <p:sp>
        <p:nvSpPr>
          <p:cNvPr id="13" name="12 Rectángulo"/>
          <p:cNvSpPr/>
          <p:nvPr/>
        </p:nvSpPr>
        <p:spPr>
          <a:xfrm>
            <a:off x="6215063" y="6357938"/>
            <a:ext cx="2643187" cy="3571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b="1" dirty="0" smtClean="0"/>
              <a:t>Enero 2011 </a:t>
            </a:r>
            <a:r>
              <a:rPr lang="es-MX" b="1" dirty="0"/>
              <a:t>– Dic. 2012</a:t>
            </a:r>
          </a:p>
        </p:txBody>
      </p:sp>
      <p:cxnSp>
        <p:nvCxnSpPr>
          <p:cNvPr id="16" name="15 Conector recto"/>
          <p:cNvCxnSpPr/>
          <p:nvPr/>
        </p:nvCxnSpPr>
        <p:spPr>
          <a:xfrm rot="5400000">
            <a:off x="1285875" y="3929063"/>
            <a:ext cx="4857750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rot="5400000">
            <a:off x="3786188" y="3929063"/>
            <a:ext cx="4857750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13" y="6051550"/>
            <a:ext cx="28575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30 Flecha derecha"/>
          <p:cNvSpPr/>
          <p:nvPr/>
        </p:nvSpPr>
        <p:spPr>
          <a:xfrm>
            <a:off x="8643938" y="1785938"/>
            <a:ext cx="142875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2" name="15 Rectángulo"/>
          <p:cNvSpPr>
            <a:spLocks noChangeArrowheads="1"/>
          </p:cNvSpPr>
          <p:nvPr/>
        </p:nvSpPr>
        <p:spPr bwMode="auto">
          <a:xfrm>
            <a:off x="220663" y="217488"/>
            <a:ext cx="5475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MX" sz="28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Estrategia General del Programa</a:t>
            </a:r>
          </a:p>
        </p:txBody>
      </p:sp>
      <p:sp>
        <p:nvSpPr>
          <p:cNvPr id="61457" name="19 CuadroTexto"/>
          <p:cNvSpPr txBox="1">
            <a:spLocks noChangeArrowheads="1"/>
          </p:cNvSpPr>
          <p:nvPr/>
        </p:nvSpPr>
        <p:spPr bwMode="auto">
          <a:xfrm>
            <a:off x="1665288" y="4735513"/>
            <a:ext cx="5397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000" b="1"/>
              <a:t>UPCP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0391" y="5829058"/>
            <a:ext cx="901675" cy="386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59" name="Picture 4" descr="http://t3.gstatic.com/images?q=tbn:75D3baSnA4e-3M:http://www01.funcionpublica.gob.mx:8080/AudExternas/logo_transparente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9588" y="4435475"/>
            <a:ext cx="37306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0" name="Picture 47" descr="Comprane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0813" y="3201988"/>
            <a:ext cx="625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/>
        </p:nvSpPr>
        <p:spPr>
          <a:xfrm>
            <a:off x="2630488" y="4995863"/>
            <a:ext cx="1022350" cy="833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61462" name="Picture 6" descr="http://www.firco.gob.mx/Carrusel/expo_compras_gobierno_homologado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3988" y="5114925"/>
            <a:ext cx="83502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3" name="Picture 8" descr="http://bridge2b.org/images/logo%20mexico%20emprend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71738" y="4755356"/>
            <a:ext cx="1166812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e 73"/>
          <p:cNvGrpSpPr>
            <a:grpSpLocks/>
          </p:cNvGrpSpPr>
          <p:nvPr/>
        </p:nvGrpSpPr>
        <p:grpSpPr bwMode="auto">
          <a:xfrm>
            <a:off x="1765018" y="1244845"/>
            <a:ext cx="5026842" cy="5225339"/>
            <a:chOff x="2911922" y="1149513"/>
            <a:chExt cx="4943028" cy="4879809"/>
          </a:xfrm>
        </p:grpSpPr>
        <p:grpSp>
          <p:nvGrpSpPr>
            <p:cNvPr id="7" name="Gruppe 199"/>
            <p:cNvGrpSpPr>
              <a:grpSpLocks/>
            </p:cNvGrpSpPr>
            <p:nvPr/>
          </p:nvGrpSpPr>
          <p:grpSpPr bwMode="auto">
            <a:xfrm>
              <a:off x="4584700" y="3127377"/>
              <a:ext cx="2171700" cy="1504951"/>
              <a:chOff x="2636520" y="2831705"/>
              <a:chExt cx="1919605" cy="1330207"/>
            </a:xfrm>
          </p:grpSpPr>
          <p:sp>
            <p:nvSpPr>
              <p:cNvPr id="42" name="Ellipse 10"/>
              <p:cNvSpPr/>
              <p:nvPr/>
            </p:nvSpPr>
            <p:spPr bwMode="auto">
              <a:xfrm>
                <a:off x="2636520" y="3774026"/>
                <a:ext cx="1919605" cy="38788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grpSp>
            <p:nvGrpSpPr>
              <p:cNvPr id="43" name="Gruppe 91"/>
              <p:cNvGrpSpPr>
                <a:grpSpLocks/>
              </p:cNvGrpSpPr>
              <p:nvPr/>
            </p:nvGrpSpPr>
            <p:grpSpPr bwMode="auto">
              <a:xfrm>
                <a:off x="2976835" y="2831705"/>
                <a:ext cx="1198925" cy="1187339"/>
                <a:chOff x="1071835" y="2920232"/>
                <a:chExt cx="1427572" cy="1413777"/>
              </a:xfrm>
            </p:grpSpPr>
            <p:sp>
              <p:nvSpPr>
                <p:cNvPr id="44" name="Ellipse 44"/>
                <p:cNvSpPr/>
                <p:nvPr/>
              </p:nvSpPr>
              <p:spPr bwMode="auto">
                <a:xfrm>
                  <a:off x="1085754" y="2920232"/>
                  <a:ext cx="1413653" cy="1413777"/>
                </a:xfrm>
                <a:prstGeom prst="ellipse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rgbClr val="0081BE">
                      <a:lumMod val="75000"/>
                    </a:srgbClr>
                  </a:solidFill>
                  <a:prstDash val="solid"/>
                </a:ln>
                <a:effectLst>
                  <a:innerShdw blurRad="190500" dist="114300" dir="5640000">
                    <a:srgbClr val="000000">
                      <a:alpha val="37000"/>
                    </a:srgbClr>
                  </a:innerShdw>
                </a:effectLst>
              </p:spPr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a-DK" sz="3200" kern="0" dirty="0" smtClean="0">
                      <a:solidFill>
                        <a:sysClr val="window" lastClr="FFFFFF"/>
                      </a:solidFill>
                      <a:latin typeface="Calibri"/>
                      <a:ea typeface="+mn-ea"/>
                    </a:rPr>
                    <a:t>UCG</a:t>
                  </a:r>
                  <a:endParaRPr lang="da-DK" sz="3200" kern="0" dirty="0">
                    <a:solidFill>
                      <a:sysClr val="window" lastClr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6" name="Måne 14"/>
                <p:cNvSpPr/>
                <p:nvPr/>
              </p:nvSpPr>
              <p:spPr bwMode="auto">
                <a:xfrm rot="16552097">
                  <a:off x="1446797" y="3308471"/>
                  <a:ext cx="622393" cy="1372317"/>
                </a:xfrm>
                <a:prstGeom prst="moon">
                  <a:avLst>
                    <a:gd name="adj" fmla="val 18952"/>
                  </a:avLst>
                </a:prstGeom>
                <a:gradFill flip="none" rotWithShape="1">
                  <a:gsLst>
                    <a:gs pos="24000">
                      <a:sysClr val="windowText" lastClr="000000">
                        <a:alpha val="24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pitchFamily="-112" charset="-128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kern="0" dirty="0" err="1">
                    <a:solidFill>
                      <a:sysClr val="window" lastClr="FFFFFF"/>
                    </a:solidFill>
                    <a:latin typeface="Calibri"/>
                    <a:ea typeface="+mn-ea"/>
                  </a:endParaRPr>
                </a:p>
              </p:txBody>
            </p:sp>
          </p:grpSp>
        </p:grpSp>
        <p:sp>
          <p:nvSpPr>
            <p:cNvPr id="36" name="Ellipse 22"/>
            <p:cNvSpPr/>
            <p:nvPr/>
          </p:nvSpPr>
          <p:spPr bwMode="auto">
            <a:xfrm flipH="1">
              <a:off x="6067425" y="5696779"/>
              <a:ext cx="1787525" cy="332543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sp>
          <p:nvSpPr>
            <p:cNvPr id="30" name="Ellipse 29"/>
            <p:cNvSpPr/>
            <p:nvPr/>
          </p:nvSpPr>
          <p:spPr bwMode="auto">
            <a:xfrm flipH="1">
              <a:off x="3617913" y="5693211"/>
              <a:ext cx="1787525" cy="332933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kern="0" dirty="0" err="1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  <p:grpSp>
          <p:nvGrpSpPr>
            <p:cNvPr id="10" name="Gruppe 61"/>
            <p:cNvGrpSpPr>
              <a:grpSpLocks/>
            </p:cNvGrpSpPr>
            <p:nvPr/>
          </p:nvGrpSpPr>
          <p:grpSpPr bwMode="auto">
            <a:xfrm flipH="1">
              <a:off x="2911922" y="2608429"/>
              <a:ext cx="1403120" cy="1189156"/>
              <a:chOff x="1716007" y="3918029"/>
              <a:chExt cx="1173949" cy="960222"/>
            </a:xfrm>
          </p:grpSpPr>
          <p:sp>
            <p:nvSpPr>
              <p:cNvPr id="28" name="Ellipse 40"/>
              <p:cNvSpPr/>
              <p:nvPr/>
            </p:nvSpPr>
            <p:spPr bwMode="auto">
              <a:xfrm>
                <a:off x="1716007" y="3918029"/>
                <a:ext cx="1173949" cy="931660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9525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>
                <a:innerShdw blurRad="269875" dist="114300" dir="5640000">
                  <a:srgbClr val="000000">
                    <a:alpha val="13000"/>
                  </a:srgb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a-DK" sz="1200" b="1" kern="0" dirty="0">
                    <a:solidFill>
                      <a:sysClr val="window" lastClr="FFFFFF"/>
                    </a:solidFill>
                    <a:latin typeface="Calibri"/>
                    <a:ea typeface="+mn-ea"/>
                  </a:rPr>
                  <a:t>Programa Pemex para </a:t>
                </a:r>
                <a:r>
                  <a:rPr lang="da-DK" sz="1200" b="1" kern="0" dirty="0" smtClean="0">
                    <a:solidFill>
                      <a:sysClr val="window" lastClr="FFFFFF"/>
                    </a:solidFill>
                    <a:latin typeface="Calibri"/>
                    <a:ea typeface="+mn-ea"/>
                  </a:rPr>
                  <a:t>incrementar CN</a:t>
                </a:r>
                <a:endParaRPr lang="da-DK" sz="1200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7" name="Måne 39"/>
              <p:cNvSpPr/>
              <p:nvPr/>
            </p:nvSpPr>
            <p:spPr bwMode="auto">
              <a:xfrm rot="16570711">
                <a:off x="2013672" y="4164325"/>
                <a:ext cx="460273" cy="967579"/>
              </a:xfrm>
              <a:prstGeom prst="moon">
                <a:avLst>
                  <a:gd name="adj" fmla="val 8755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1" name="Gruppe 61"/>
            <p:cNvGrpSpPr>
              <a:grpSpLocks/>
            </p:cNvGrpSpPr>
            <p:nvPr/>
          </p:nvGrpSpPr>
          <p:grpSpPr bwMode="auto">
            <a:xfrm flipH="1">
              <a:off x="4943704" y="1149513"/>
              <a:ext cx="1325549" cy="1189154"/>
              <a:chOff x="1716008" y="3918029"/>
              <a:chExt cx="1109049" cy="960222"/>
            </a:xfrm>
          </p:grpSpPr>
          <p:sp>
            <p:nvSpPr>
              <p:cNvPr id="24" name="Ellipse 47"/>
              <p:cNvSpPr/>
              <p:nvPr/>
            </p:nvSpPr>
            <p:spPr bwMode="auto">
              <a:xfrm>
                <a:off x="1716008" y="3918029"/>
                <a:ext cx="1109049" cy="931661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>
                <a:innerShdw blurRad="269875" dist="114300" dir="5640000">
                  <a:srgbClr val="000000">
                    <a:alpha val="13000"/>
                  </a:srgb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a-DK" sz="1200" b="1" kern="0" dirty="0" smtClean="0">
                    <a:solidFill>
                      <a:sysClr val="window" lastClr="FFFFFF"/>
                    </a:solidFill>
                    <a:latin typeface="Calibri"/>
                    <a:ea typeface="+mn-ea"/>
                  </a:rPr>
                  <a:t>Compras de Gobierno a Pymes</a:t>
                </a:r>
                <a:endParaRPr lang="da-DK" sz="1200" b="1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" name="Måne 46"/>
              <p:cNvSpPr/>
              <p:nvPr/>
            </p:nvSpPr>
            <p:spPr bwMode="auto">
              <a:xfrm rot="16570711">
                <a:off x="2013672" y="4164325"/>
                <a:ext cx="460273" cy="967579"/>
              </a:xfrm>
              <a:prstGeom prst="moon">
                <a:avLst>
                  <a:gd name="adj" fmla="val 8755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pitchFamily="-112" charset="-128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 err="1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</p:grpSp>
        <p:cxnSp>
          <p:nvCxnSpPr>
            <p:cNvPr id="17" name="Lige pilforbindelse 68"/>
            <p:cNvCxnSpPr/>
            <p:nvPr/>
          </p:nvCxnSpPr>
          <p:spPr>
            <a:xfrm flipV="1">
              <a:off x="6374320" y="3213895"/>
              <a:ext cx="646226" cy="32465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pilforbindelse 71"/>
            <p:cNvCxnSpPr/>
            <p:nvPr/>
          </p:nvCxnSpPr>
          <p:spPr>
            <a:xfrm flipV="1">
              <a:off x="5670715" y="2450971"/>
              <a:ext cx="1389" cy="62713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pilforbindelse 74"/>
            <p:cNvCxnSpPr/>
            <p:nvPr/>
          </p:nvCxnSpPr>
          <p:spPr>
            <a:xfrm flipH="1" flipV="1">
              <a:off x="4315042" y="3376223"/>
              <a:ext cx="653431" cy="1623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pilforbindelse 77"/>
            <p:cNvCxnSpPr/>
            <p:nvPr/>
          </p:nvCxnSpPr>
          <p:spPr>
            <a:xfrm flipH="1">
              <a:off x="4698019" y="4343304"/>
              <a:ext cx="562827" cy="51236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pilforbindelse 80"/>
            <p:cNvCxnSpPr/>
            <p:nvPr/>
          </p:nvCxnSpPr>
          <p:spPr>
            <a:xfrm>
              <a:off x="6110640" y="4329640"/>
              <a:ext cx="645762" cy="48231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1 Título"/>
          <p:cNvSpPr txBox="1">
            <a:spLocks/>
          </p:cNvSpPr>
          <p:nvPr/>
        </p:nvSpPr>
        <p:spPr>
          <a:xfrm>
            <a:off x="-34254" y="0"/>
            <a:ext cx="9144000" cy="102872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85725"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sz="2400" b="1" dirty="0" smtClean="0">
                <a:solidFill>
                  <a:schemeClr val="bg1"/>
                </a:solidFill>
              </a:rPr>
              <a:t>Para convertir a las compras públicas en un motor del mercado interno, la UCG de la SE utiliza diversos instrumentos:</a:t>
            </a:r>
            <a:endParaRPr kumimoji="0" lang="es-MX" sz="2400" b="1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2" name="Ellipse 47"/>
          <p:cNvSpPr/>
          <p:nvPr/>
        </p:nvSpPr>
        <p:spPr bwMode="auto">
          <a:xfrm flipH="1">
            <a:off x="6063590" y="2837662"/>
            <a:ext cx="1348025" cy="1235481"/>
          </a:xfrm>
          <a:prstGeom prst="ellipse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>
            <a:defPPr>
              <a:defRPr lang="da-D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b="1" kern="0" dirty="0" smtClean="0">
                <a:solidFill>
                  <a:sysClr val="window" lastClr="FFFFFF"/>
                </a:solidFill>
                <a:latin typeface="Calibri"/>
                <a:ea typeface="+mn-ea"/>
              </a:rPr>
              <a:t>Reservas de los TLC’s</a:t>
            </a:r>
            <a:endParaRPr lang="da-DK" sz="1200" b="1" kern="0" dirty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53" name="Ellipse 47"/>
          <p:cNvSpPr/>
          <p:nvPr/>
        </p:nvSpPr>
        <p:spPr bwMode="auto">
          <a:xfrm flipH="1">
            <a:off x="5286123" y="5166610"/>
            <a:ext cx="1451478" cy="1235481"/>
          </a:xfrm>
          <a:prstGeom prst="ellipse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a-DK" sz="1200" b="1" kern="0" dirty="0">
                <a:solidFill>
                  <a:sysClr val="window" lastClr="FFFFFF"/>
                </a:solidFill>
                <a:latin typeface="Calibri"/>
                <a:cs typeface="+mn-cs"/>
              </a:rPr>
              <a:t>Compras Estratégicas y Convenios Marco</a:t>
            </a:r>
          </a:p>
        </p:txBody>
      </p:sp>
      <p:sp>
        <p:nvSpPr>
          <p:cNvPr id="54" name="Ellipse 47"/>
          <p:cNvSpPr/>
          <p:nvPr/>
        </p:nvSpPr>
        <p:spPr bwMode="auto">
          <a:xfrm flipH="1">
            <a:off x="2374616" y="5213428"/>
            <a:ext cx="1523802" cy="1188664"/>
          </a:xfrm>
          <a:prstGeom prst="ellipse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a-DK" sz="1200" b="1" kern="0" dirty="0">
                <a:solidFill>
                  <a:sysClr val="window" lastClr="FFFFFF"/>
                </a:solidFill>
                <a:latin typeface="Calibri"/>
                <a:cs typeface="+mn-cs"/>
              </a:rPr>
              <a:t>Compras para fomentar la INNOVACIÓN</a:t>
            </a:r>
          </a:p>
        </p:txBody>
      </p:sp>
    </p:spTree>
    <p:extLst>
      <p:ext uri="{BB962C8B-B14F-4D97-AF65-F5344CB8AC3E}">
        <p14:creationId xmlns:p14="http://schemas.microsoft.com/office/powerpoint/2010/main" xmlns="" val="118066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8369" y="2356757"/>
            <a:ext cx="671195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626269" y="2362200"/>
            <a:ext cx="7891462" cy="41088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s-ES_tradnl" sz="2800" b="1" u="sng" dirty="0">
                <a:latin typeface="+mj-lt"/>
                <a:cs typeface="Arial" pitchFamily="34" charset="0"/>
              </a:rPr>
              <a:t>Compras consolidadas con otros Gobiernos</a:t>
            </a:r>
            <a:r>
              <a:rPr lang="es-ES_tradnl" sz="2800" dirty="0">
                <a:latin typeface="+mj-lt"/>
                <a:cs typeface="Arial" pitchFamily="34" charset="0"/>
              </a:rPr>
              <a:t>.</a:t>
            </a:r>
            <a:r>
              <a:rPr lang="es-ES_tradnl" sz="2000" dirty="0">
                <a:latin typeface="+mj-lt"/>
                <a:cs typeface="Arial" pitchFamily="34" charset="0"/>
              </a:rPr>
              <a:t> Acordar compras conjuntas con otros Gobiernos permitiría potenciar los efectos y alcance de esquemas de compensación</a:t>
            </a:r>
            <a:r>
              <a:rPr lang="es-ES_tradnl" sz="2000" dirty="0" smtClean="0">
                <a:latin typeface="+mj-lt"/>
                <a:cs typeface="Arial" pitchFamily="34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es-ES_tradnl" sz="2000" dirty="0">
              <a:latin typeface="+mj-lt"/>
              <a:cs typeface="Arial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es-ES_tradnl" sz="2000" dirty="0">
              <a:latin typeface="+mj-lt"/>
              <a:cs typeface="Arial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s-ES_tradnl" sz="2800" b="1" u="sng" dirty="0">
                <a:latin typeface="+mj-lt"/>
                <a:cs typeface="Arial" pitchFamily="34" charset="0"/>
              </a:rPr>
              <a:t>Esquemas de compensación (</a:t>
            </a:r>
            <a:r>
              <a:rPr lang="es-ES_tradnl" sz="2800" b="1" u="sng" dirty="0" err="1">
                <a:latin typeface="+mj-lt"/>
                <a:cs typeface="Arial" pitchFamily="34" charset="0"/>
              </a:rPr>
              <a:t>offsets</a:t>
            </a:r>
            <a:r>
              <a:rPr lang="es-ES_tradnl" sz="2800" b="1" u="sng" dirty="0">
                <a:latin typeface="+mj-lt"/>
                <a:cs typeface="Arial" pitchFamily="34" charset="0"/>
              </a:rPr>
              <a:t>)</a:t>
            </a:r>
            <a:r>
              <a:rPr lang="es-ES_tradnl" sz="2800" b="1" dirty="0">
                <a:latin typeface="+mj-lt"/>
                <a:cs typeface="Arial" pitchFamily="34" charset="0"/>
              </a:rPr>
              <a:t>.</a:t>
            </a:r>
            <a:r>
              <a:rPr lang="es-ES_tradnl" sz="2000" b="1" dirty="0">
                <a:latin typeface="+mj-lt"/>
                <a:cs typeface="Arial" pitchFamily="34" charset="0"/>
              </a:rPr>
              <a:t> </a:t>
            </a:r>
            <a:r>
              <a:rPr lang="es-ES_tradnl" sz="2000" dirty="0">
                <a:latin typeface="+mj-lt"/>
                <a:cs typeface="Arial" pitchFamily="34" charset="0"/>
              </a:rPr>
              <a:t>Es común que los proveedores se comprometan a realizar inversiones, transferencia de tecnología o compras a proveedores.</a:t>
            </a:r>
          </a:p>
          <a:p>
            <a:pPr algn="just">
              <a:spcAft>
                <a:spcPts val="600"/>
              </a:spcAft>
              <a:defRPr/>
            </a:pPr>
            <a:endParaRPr lang="es-ES_tradnl" sz="2000" dirty="0">
              <a:latin typeface="+mj-lt"/>
              <a:cs typeface="Arial" pitchFamily="34" charset="0"/>
            </a:endParaRPr>
          </a:p>
          <a:p>
            <a:pPr marL="742950" lvl="1" indent="-285750" algn="just"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es-ES_tradnl" sz="2000" dirty="0">
                <a:latin typeface="+mj-lt"/>
                <a:cs typeface="Arial" pitchFamily="34" charset="0"/>
              </a:rPr>
              <a:t>En los últimos 6 años, </a:t>
            </a:r>
            <a:r>
              <a:rPr lang="es-ES_tradnl" sz="2000" dirty="0" smtClean="0">
                <a:latin typeface="+mj-lt"/>
                <a:cs typeface="Arial" pitchFamily="34" charset="0"/>
              </a:rPr>
              <a:t>SEDENA y SEMAR destinaron </a:t>
            </a:r>
            <a:r>
              <a:rPr lang="es-ES_tradnl" sz="2000" dirty="0">
                <a:latin typeface="+mj-lt"/>
                <a:cs typeface="Arial" pitchFamily="34" charset="0"/>
              </a:rPr>
              <a:t>un presupuesto promedio anual de 1,490 millones de pesos. </a:t>
            </a:r>
            <a:endParaRPr lang="es-MX" sz="2000" dirty="0">
              <a:latin typeface="+mj-lt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28625" y="1257300"/>
            <a:ext cx="8261350" cy="9387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ts val="2200"/>
              </a:lnSpc>
              <a:defRPr/>
            </a:pPr>
            <a:r>
              <a:rPr lang="es-MX" sz="2400" b="1" dirty="0">
                <a:latin typeface="+mj-lt"/>
                <a:cs typeface="Arial" pitchFamily="34" charset="0"/>
              </a:rPr>
              <a:t>Se identifican dos vías complementarias por las que las compras de aeronaves pueden impulsar el desarrollo de la industria en nuestro país:  </a:t>
            </a:r>
          </a:p>
        </p:txBody>
      </p:sp>
      <p:sp>
        <p:nvSpPr>
          <p:cNvPr id="63494" name="Title 13"/>
          <p:cNvSpPr txBox="1">
            <a:spLocks/>
          </p:cNvSpPr>
          <p:nvPr/>
        </p:nvSpPr>
        <p:spPr bwMode="auto">
          <a:xfrm>
            <a:off x="219869" y="243568"/>
            <a:ext cx="86804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s-MX" sz="2400" b="1" dirty="0">
                <a:solidFill>
                  <a:schemeClr val="bg1"/>
                </a:solidFill>
                <a:latin typeface="Calibri" pitchFamily="34" charset="0"/>
              </a:rPr>
              <a:t>Mecanismos para impulsar la Industria Aeroespacial vía las compras de gobierno</a:t>
            </a:r>
          </a:p>
        </p:txBody>
      </p:sp>
    </p:spTree>
    <p:extLst>
      <p:ext uri="{BB962C8B-B14F-4D97-AF65-F5344CB8AC3E}">
        <p14:creationId xmlns:p14="http://schemas.microsoft.com/office/powerpoint/2010/main" xmlns="" val="136644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http://www.comohacercine.com/hollywood_galeria/galeria/los_cuatro_fantasticos_f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392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6 CuadroTexto"/>
          <p:cNvSpPr txBox="1">
            <a:spLocks noChangeArrowheads="1"/>
          </p:cNvSpPr>
          <p:nvPr/>
        </p:nvSpPr>
        <p:spPr bwMode="auto">
          <a:xfrm>
            <a:off x="471808" y="2559381"/>
            <a:ext cx="807243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 sz="2000" dirty="0"/>
          </a:p>
          <a:p>
            <a:pPr algn="ctr"/>
            <a:r>
              <a:rPr lang="es-MX" sz="5400" b="1" dirty="0" smtClean="0"/>
              <a:t>¡ Muchas Gracias !</a:t>
            </a:r>
            <a:endParaRPr lang="es-MX" sz="54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solidFill>
            <a:srgbClr val="92003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4565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Rectángulo"/>
          <p:cNvSpPr/>
          <p:nvPr/>
        </p:nvSpPr>
        <p:spPr>
          <a:xfrm>
            <a:off x="13648" y="3659874"/>
            <a:ext cx="9144000" cy="31981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Rectángulo"/>
          <p:cNvSpPr/>
          <p:nvPr/>
        </p:nvSpPr>
        <p:spPr>
          <a:xfrm>
            <a:off x="0" y="887104"/>
            <a:ext cx="9144000" cy="274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7" name="16 Conector recto"/>
          <p:cNvCxnSpPr/>
          <p:nvPr/>
        </p:nvCxnSpPr>
        <p:spPr>
          <a:xfrm>
            <a:off x="54592" y="3616656"/>
            <a:ext cx="9144000" cy="4094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12 Llamada de flecha a la derecha"/>
          <p:cNvSpPr/>
          <p:nvPr/>
        </p:nvSpPr>
        <p:spPr>
          <a:xfrm rot="17754705">
            <a:off x="1986995" y="3774028"/>
            <a:ext cx="2853576" cy="1678674"/>
          </a:xfrm>
          <a:prstGeom prst="rightArrowCallou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Llamada de flecha a la derecha"/>
          <p:cNvSpPr/>
          <p:nvPr/>
        </p:nvSpPr>
        <p:spPr>
          <a:xfrm rot="10800000">
            <a:off x="4944071" y="1937981"/>
            <a:ext cx="2985158" cy="1978926"/>
          </a:xfrm>
          <a:prstGeom prst="rightArrowCallou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Llamada de flecha a la derecha"/>
          <p:cNvSpPr/>
          <p:nvPr/>
        </p:nvSpPr>
        <p:spPr>
          <a:xfrm>
            <a:off x="5683322" y="4190721"/>
            <a:ext cx="2985158" cy="1678674"/>
          </a:xfrm>
          <a:prstGeom prst="rightArrowCallou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CuadroTexto"/>
          <p:cNvSpPr txBox="1"/>
          <p:nvPr/>
        </p:nvSpPr>
        <p:spPr>
          <a:xfrm>
            <a:off x="3957855" y="1064526"/>
            <a:ext cx="1334661" cy="369332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FOMENTO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659971" y="6393134"/>
            <a:ext cx="1962910" cy="369332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NORMATIVIDAD</a:t>
            </a:r>
          </a:p>
        </p:txBody>
      </p:sp>
      <p:sp>
        <p:nvSpPr>
          <p:cNvPr id="12" name="11 Llamada de flecha a la derecha"/>
          <p:cNvSpPr/>
          <p:nvPr/>
        </p:nvSpPr>
        <p:spPr>
          <a:xfrm rot="4295772">
            <a:off x="46783" y="2249390"/>
            <a:ext cx="3085007" cy="1678674"/>
          </a:xfrm>
          <a:prstGeom prst="rightArrowCallou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724" name="Picture 4" descr="http://t3.gstatic.com/images?q=tbn:c0GLQd0Pbn9KcM:http://www.cipi.gob.mx/assets/images/Nafin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19226">
            <a:off x="671039" y="1665091"/>
            <a:ext cx="1425130" cy="1721415"/>
          </a:xfrm>
          <a:prstGeom prst="rect">
            <a:avLst/>
          </a:prstGeom>
          <a:noFill/>
        </p:spPr>
      </p:pic>
      <p:pic>
        <p:nvPicPr>
          <p:cNvPr id="30726" name="Picture 6" descr="http://t3.gstatic.com/images?q=tbn:p7MznNvUSvYEDM:http://www.noticiasaldia.com.mx/img/notas/17007_cb088030d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5720" y="4285397"/>
            <a:ext cx="1774209" cy="1528549"/>
          </a:xfrm>
          <a:prstGeom prst="rect">
            <a:avLst/>
          </a:prstGeom>
          <a:noFill/>
        </p:spPr>
      </p:pic>
      <p:pic>
        <p:nvPicPr>
          <p:cNvPr id="30728" name="Picture 8" descr="http://t0.gstatic.com/images?q=tbn:JjUs8M1xfj64iM:http://i2.esmas.com/2009/03/18/39083/logo-de-la-secretaria-de-economia-300x35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0564" y="2027708"/>
            <a:ext cx="1705971" cy="1780015"/>
          </a:xfrm>
          <a:prstGeom prst="rect">
            <a:avLst/>
          </a:prstGeom>
          <a:noFill/>
        </p:spPr>
      </p:pic>
      <p:pic>
        <p:nvPicPr>
          <p:cNvPr id="30730" name="Picture 10" descr="http://www.velascoramirez.com.mx/sf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82808">
            <a:off x="2409782" y="4237997"/>
            <a:ext cx="1578604" cy="1686030"/>
          </a:xfrm>
          <a:prstGeom prst="rect">
            <a:avLst/>
          </a:prstGeom>
          <a:noFill/>
        </p:spPr>
      </p:pic>
      <p:sp>
        <p:nvSpPr>
          <p:cNvPr id="24" name="23 CuadroTexto"/>
          <p:cNvSpPr txBox="1"/>
          <p:nvPr/>
        </p:nvSpPr>
        <p:spPr>
          <a:xfrm>
            <a:off x="5991383" y="1624081"/>
            <a:ext cx="1876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+mn-lt"/>
              </a:rPr>
              <a:t>Desarrollo de Proveedores</a:t>
            </a:r>
            <a:endParaRPr lang="es-MX" sz="1200" b="1" dirty="0">
              <a:latin typeface="+mn-lt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816231" y="5925404"/>
            <a:ext cx="1753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latin typeface="+mn-lt"/>
              </a:rPr>
              <a:t>Eficiencia en el Gasto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714237" y="483585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>
                <a:latin typeface="+mn-lt"/>
              </a:rPr>
              <a:t>Cambio del Sistema de Contrataciones /Transparencia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081286" y="1235124"/>
            <a:ext cx="1698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+mn-lt"/>
              </a:rPr>
              <a:t>Fortalecimiento</a:t>
            </a:r>
          </a:p>
          <a:p>
            <a:r>
              <a:rPr lang="es-MX" sz="1200" b="1" dirty="0" smtClean="0">
                <a:latin typeface="+mn-lt"/>
              </a:rPr>
              <a:t>de Cadenas Productivas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262590" y="110924"/>
            <a:ext cx="927323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Clr>
                <a:schemeClr val="tx2"/>
              </a:buClr>
              <a:buSzPct val="75000"/>
              <a:defRPr/>
            </a:pPr>
            <a:r>
              <a:rPr lang="es-MX" sz="2400" b="1" dirty="0">
                <a:solidFill>
                  <a:schemeClr val="bg1"/>
                </a:solidFill>
                <a:latin typeface="+mn-lt"/>
              </a:rPr>
              <a:t>Al principio todos queríamos un modelo de compras de gobierno que conectará la oferta con la demanda pero con objetivos distintos</a:t>
            </a:r>
          </a:p>
        </p:txBody>
      </p:sp>
    </p:spTree>
    <p:extLst>
      <p:ext uri="{BB962C8B-B14F-4D97-AF65-F5344CB8AC3E}">
        <p14:creationId xmlns:p14="http://schemas.microsoft.com/office/powerpoint/2010/main" xmlns="" val="40622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Rectángulo"/>
          <p:cNvSpPr/>
          <p:nvPr/>
        </p:nvSpPr>
        <p:spPr>
          <a:xfrm>
            <a:off x="-20473" y="3670405"/>
            <a:ext cx="9144000" cy="31981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Rectángulo"/>
          <p:cNvSpPr/>
          <p:nvPr/>
        </p:nvSpPr>
        <p:spPr>
          <a:xfrm>
            <a:off x="0" y="887104"/>
            <a:ext cx="9144000" cy="274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7" name="16 Conector recto"/>
          <p:cNvCxnSpPr/>
          <p:nvPr/>
        </p:nvCxnSpPr>
        <p:spPr>
          <a:xfrm>
            <a:off x="54592" y="3616656"/>
            <a:ext cx="9144000" cy="4094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12 Llamada de flecha a la derecha"/>
          <p:cNvSpPr/>
          <p:nvPr/>
        </p:nvSpPr>
        <p:spPr>
          <a:xfrm rot="17754705">
            <a:off x="1986995" y="3774028"/>
            <a:ext cx="2853576" cy="1678674"/>
          </a:xfrm>
          <a:prstGeom prst="rightArrowCallou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Llamada de flecha a la derecha"/>
          <p:cNvSpPr/>
          <p:nvPr/>
        </p:nvSpPr>
        <p:spPr>
          <a:xfrm rot="10800000">
            <a:off x="4944071" y="1937981"/>
            <a:ext cx="2985158" cy="1978926"/>
          </a:xfrm>
          <a:prstGeom prst="rightArrowCallou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Llamada de flecha a la derecha"/>
          <p:cNvSpPr/>
          <p:nvPr/>
        </p:nvSpPr>
        <p:spPr>
          <a:xfrm>
            <a:off x="5683322" y="4190721"/>
            <a:ext cx="2985158" cy="1678674"/>
          </a:xfrm>
          <a:prstGeom prst="rightArrowCallou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CuadroTexto"/>
          <p:cNvSpPr txBox="1"/>
          <p:nvPr/>
        </p:nvSpPr>
        <p:spPr>
          <a:xfrm>
            <a:off x="3957855" y="955342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FOMENTO</a:t>
            </a:r>
          </a:p>
        </p:txBody>
      </p:sp>
      <p:sp>
        <p:nvSpPr>
          <p:cNvPr id="12" name="11 Llamada de flecha a la derecha"/>
          <p:cNvSpPr/>
          <p:nvPr/>
        </p:nvSpPr>
        <p:spPr>
          <a:xfrm rot="4295772">
            <a:off x="46783" y="2249390"/>
            <a:ext cx="3085007" cy="1678674"/>
          </a:xfrm>
          <a:prstGeom prst="rightArrowCallou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724" name="Picture 4" descr="http://t3.gstatic.com/images?q=tbn:c0GLQd0Pbn9KcM:http://www.cipi.gob.mx/assets/images/Nafin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19226">
            <a:off x="671039" y="1665091"/>
            <a:ext cx="1425130" cy="1721415"/>
          </a:xfrm>
          <a:prstGeom prst="rect">
            <a:avLst/>
          </a:prstGeom>
          <a:noFill/>
        </p:spPr>
      </p:pic>
      <p:pic>
        <p:nvPicPr>
          <p:cNvPr id="30726" name="Picture 6" descr="http://t3.gstatic.com/images?q=tbn:p7MznNvUSvYEDM:http://www.noticiasaldia.com.mx/img/notas/17007_cb088030d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5720" y="4285397"/>
            <a:ext cx="1774209" cy="1528549"/>
          </a:xfrm>
          <a:prstGeom prst="rect">
            <a:avLst/>
          </a:prstGeom>
          <a:noFill/>
        </p:spPr>
      </p:pic>
      <p:pic>
        <p:nvPicPr>
          <p:cNvPr id="30728" name="Picture 8" descr="http://t0.gstatic.com/images?q=tbn:JjUs8M1xfj64iM:http://i2.esmas.com/2009/03/18/39083/logo-de-la-secretaria-de-economia-300x35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0564" y="2027708"/>
            <a:ext cx="1705971" cy="1780015"/>
          </a:xfrm>
          <a:prstGeom prst="rect">
            <a:avLst/>
          </a:prstGeom>
          <a:noFill/>
        </p:spPr>
      </p:pic>
      <p:pic>
        <p:nvPicPr>
          <p:cNvPr id="30730" name="Picture 10" descr="http://www.velascoramirez.com.mx/sf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82808">
            <a:off x="2409782" y="4237997"/>
            <a:ext cx="1578604" cy="1686030"/>
          </a:xfrm>
          <a:prstGeom prst="rect">
            <a:avLst/>
          </a:prstGeom>
          <a:noFill/>
        </p:spPr>
      </p:pic>
      <p:sp>
        <p:nvSpPr>
          <p:cNvPr id="26" name="25 CuadroTexto"/>
          <p:cNvSpPr txBox="1"/>
          <p:nvPr/>
        </p:nvSpPr>
        <p:spPr>
          <a:xfrm>
            <a:off x="714237" y="483585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>
                <a:latin typeface="+mn-lt"/>
              </a:rPr>
              <a:t>Cambio del Sistema de Contrataciones /Transparencia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081286" y="1235124"/>
            <a:ext cx="1698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+mn-lt"/>
              </a:rPr>
              <a:t>Fortalecimiento</a:t>
            </a:r>
          </a:p>
          <a:p>
            <a:r>
              <a:rPr lang="es-MX" sz="1200" b="1" dirty="0" smtClean="0">
                <a:latin typeface="+mn-lt"/>
              </a:rPr>
              <a:t>de Cadenas Productivas</a:t>
            </a:r>
          </a:p>
        </p:txBody>
      </p:sp>
      <p:sp>
        <p:nvSpPr>
          <p:cNvPr id="39" name="38 Rectángulo redondeado"/>
          <p:cNvSpPr/>
          <p:nvPr/>
        </p:nvSpPr>
        <p:spPr>
          <a:xfrm>
            <a:off x="1091821" y="1569493"/>
            <a:ext cx="7137779" cy="42308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0" b="1" dirty="0" smtClean="0">
                <a:solidFill>
                  <a:schemeClr val="tx1"/>
                </a:solidFill>
              </a:rPr>
              <a:t>???</a:t>
            </a:r>
            <a:endParaRPr lang="es-MX" sz="8000" b="1" dirty="0">
              <a:solidFill>
                <a:schemeClr val="tx1"/>
              </a:solidFill>
            </a:endParaRPr>
          </a:p>
        </p:txBody>
      </p:sp>
      <p:pic>
        <p:nvPicPr>
          <p:cNvPr id="41" name="Picture 4" descr="http://tbn0.google.com/images?q=tbn:9A3ckmdwzsmAJM:http://www.pfizer.com.mx/pfizercolombia/images/content/proveedores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63819" y="2523083"/>
            <a:ext cx="2006222" cy="2007974"/>
          </a:xfrm>
          <a:prstGeom prst="rect">
            <a:avLst/>
          </a:prstGeom>
          <a:noFill/>
        </p:spPr>
      </p:pic>
      <p:pic>
        <p:nvPicPr>
          <p:cNvPr id="42" name="Picture 4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3414" y="1978934"/>
            <a:ext cx="1820413" cy="320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39 Rectángulo redondeado"/>
          <p:cNvSpPr/>
          <p:nvPr/>
        </p:nvSpPr>
        <p:spPr>
          <a:xfrm>
            <a:off x="1419368" y="1842448"/>
            <a:ext cx="6496334" cy="36439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endParaRPr lang="es-MX" sz="2400" b="1" dirty="0" smtClean="0">
              <a:solidFill>
                <a:schemeClr val="tx1"/>
              </a:solidFill>
            </a:endParaRPr>
          </a:p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Comisión Intersecretarial de Compras a Pymes</a:t>
            </a: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2354" y="2324087"/>
            <a:ext cx="5550244" cy="76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47 Flecha abajo"/>
          <p:cNvSpPr/>
          <p:nvPr/>
        </p:nvSpPr>
        <p:spPr>
          <a:xfrm>
            <a:off x="3589361" y="3548417"/>
            <a:ext cx="1624084" cy="6550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70435" y="115216"/>
            <a:ext cx="88389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177800">
              <a:lnSpc>
                <a:spcPct val="90000"/>
              </a:lnSpc>
              <a:buClr>
                <a:schemeClr val="tx2"/>
              </a:buClr>
              <a:buSzPct val="75000"/>
              <a:defRPr/>
            </a:pPr>
            <a:r>
              <a:rPr lang="es-MX" dirty="0">
                <a:solidFill>
                  <a:schemeClr val="bg1"/>
                </a:solidFill>
              </a:rPr>
              <a:t>	</a:t>
            </a:r>
            <a:r>
              <a:rPr lang="es-MX" sz="2400" b="1" dirty="0">
                <a:solidFill>
                  <a:schemeClr val="bg1"/>
                </a:solidFill>
                <a:latin typeface="+mn-lt"/>
              </a:rPr>
              <a:t>Frente a lo anterior, se crea una instancia para facilitar la coordinación y el dialogo</a:t>
            </a:r>
          </a:p>
        </p:txBody>
      </p:sp>
    </p:spTree>
    <p:extLst>
      <p:ext uri="{BB962C8B-B14F-4D97-AF65-F5344CB8AC3E}">
        <p14:creationId xmlns:p14="http://schemas.microsoft.com/office/powerpoint/2010/main" xmlns="" val="21467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66"/>
          <p:cNvSpPr>
            <a:spLocks noChangeArrowheads="1"/>
          </p:cNvSpPr>
          <p:nvPr/>
        </p:nvSpPr>
        <p:spPr bwMode="auto">
          <a:xfrm flipH="1">
            <a:off x="1323975" y="5565775"/>
            <a:ext cx="6305550" cy="931863"/>
          </a:xfrm>
          <a:prstGeom prst="rect">
            <a:avLst/>
          </a:prstGeom>
          <a:solidFill>
            <a:schemeClr val="accent1">
              <a:lumMod val="50000"/>
              <a:alpha val="69019"/>
            </a:schemeClr>
          </a:solidFill>
          <a:ln w="38100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33500" y="1847850"/>
            <a:ext cx="6305550" cy="3257550"/>
          </a:xfrm>
          <a:prstGeom prst="rect">
            <a:avLst/>
          </a:prstGeom>
          <a:solidFill>
            <a:schemeClr val="bg1">
              <a:alpha val="69019"/>
            </a:schemeClr>
          </a:solidFill>
          <a:ln w="38100">
            <a:solidFill>
              <a:srgbClr val="BFBFB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MX" sz="2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3375" y="1911350"/>
            <a:ext cx="60452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ktangel 66"/>
          <p:cNvSpPr>
            <a:spLocks noChangeArrowheads="1"/>
          </p:cNvSpPr>
          <p:nvPr/>
        </p:nvSpPr>
        <p:spPr bwMode="auto">
          <a:xfrm>
            <a:off x="1333500" y="5619750"/>
            <a:ext cx="2162175" cy="782638"/>
          </a:xfrm>
          <a:prstGeom prst="chevron">
            <a:avLst/>
          </a:prstGeom>
          <a:solidFill>
            <a:srgbClr val="FF0000">
              <a:alpha val="69019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a-DK" sz="1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ESTABLECIMIENTO DE BASES</a:t>
            </a:r>
          </a:p>
        </p:txBody>
      </p:sp>
      <p:sp>
        <p:nvSpPr>
          <p:cNvPr id="45" name="Rektangel 66"/>
          <p:cNvSpPr>
            <a:spLocks noChangeArrowheads="1"/>
          </p:cNvSpPr>
          <p:nvPr/>
        </p:nvSpPr>
        <p:spPr bwMode="auto">
          <a:xfrm>
            <a:off x="3152775" y="5619750"/>
            <a:ext cx="2514600" cy="792163"/>
          </a:xfrm>
          <a:prstGeom prst="chevron">
            <a:avLst/>
          </a:prstGeom>
          <a:solidFill>
            <a:srgbClr val="0070C0">
              <a:alpha val="68627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a-DK" sz="1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MASIFICACIÓN VÍA ELECTRÓNICA</a:t>
            </a:r>
          </a:p>
        </p:txBody>
      </p:sp>
      <p:sp>
        <p:nvSpPr>
          <p:cNvPr id="46" name="Rektangel 66"/>
          <p:cNvSpPr>
            <a:spLocks noChangeArrowheads="1"/>
          </p:cNvSpPr>
          <p:nvPr/>
        </p:nvSpPr>
        <p:spPr bwMode="auto">
          <a:xfrm>
            <a:off x="5334000" y="5619750"/>
            <a:ext cx="2162175" cy="792163"/>
          </a:xfrm>
          <a:prstGeom prst="chevron">
            <a:avLst/>
          </a:prstGeom>
          <a:solidFill>
            <a:srgbClr val="00B050">
              <a:alpha val="69019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a-DK" sz="1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CONSOLIDACIÓN</a:t>
            </a:r>
          </a:p>
        </p:txBody>
      </p:sp>
      <p:sp>
        <p:nvSpPr>
          <p:cNvPr id="47" name="Rektangel 66"/>
          <p:cNvSpPr>
            <a:spLocks noChangeArrowheads="1"/>
          </p:cNvSpPr>
          <p:nvPr/>
        </p:nvSpPr>
        <p:spPr bwMode="auto">
          <a:xfrm>
            <a:off x="1314450" y="5086350"/>
            <a:ext cx="6305550" cy="466725"/>
          </a:xfrm>
          <a:prstGeom prst="rect">
            <a:avLst/>
          </a:prstGeom>
          <a:solidFill>
            <a:schemeClr val="accent1">
              <a:lumMod val="50000"/>
              <a:alpha val="69019"/>
            </a:schemeClr>
          </a:solidFill>
          <a:ln w="38100">
            <a:solidFill>
              <a:srgbClr val="BFBFB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a-DK" sz="28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3 FASES</a:t>
            </a:r>
          </a:p>
        </p:txBody>
      </p:sp>
      <p:sp>
        <p:nvSpPr>
          <p:cNvPr id="48" name="Rektangel 66"/>
          <p:cNvSpPr>
            <a:spLocks noChangeArrowheads="1"/>
          </p:cNvSpPr>
          <p:nvPr/>
        </p:nvSpPr>
        <p:spPr bwMode="auto">
          <a:xfrm flipH="1">
            <a:off x="1333500" y="1225550"/>
            <a:ext cx="6305550" cy="612775"/>
          </a:xfrm>
          <a:prstGeom prst="rect">
            <a:avLst/>
          </a:prstGeom>
          <a:solidFill>
            <a:schemeClr val="accent1">
              <a:lumMod val="50000"/>
              <a:alpha val="69019"/>
            </a:schemeClr>
          </a:solidFill>
          <a:ln w="38100">
            <a:solidFill>
              <a:srgbClr val="BFBFB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a-DK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3 EJES</a:t>
            </a:r>
          </a:p>
        </p:txBody>
      </p:sp>
      <p:sp>
        <p:nvSpPr>
          <p:cNvPr id="10" name="Rektangel 66"/>
          <p:cNvSpPr>
            <a:spLocks noChangeArrowheads="1"/>
          </p:cNvSpPr>
          <p:nvPr/>
        </p:nvSpPr>
        <p:spPr bwMode="auto">
          <a:xfrm>
            <a:off x="609600" y="1227138"/>
            <a:ext cx="714375" cy="5280025"/>
          </a:xfrm>
          <a:prstGeom prst="rect">
            <a:avLst/>
          </a:prstGeom>
          <a:solidFill>
            <a:schemeClr val="tx2">
              <a:lumMod val="50000"/>
              <a:alpha val="98000"/>
            </a:schemeClr>
          </a:solidFill>
          <a:ln w="28575">
            <a:solidFill>
              <a:srgbClr val="BFBFB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24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Rektangel 66"/>
          <p:cNvSpPr>
            <a:spLocks noChangeArrowheads="1"/>
          </p:cNvSpPr>
          <p:nvPr/>
        </p:nvSpPr>
        <p:spPr bwMode="auto">
          <a:xfrm>
            <a:off x="7629525" y="1227138"/>
            <a:ext cx="733425" cy="5260975"/>
          </a:xfrm>
          <a:prstGeom prst="rect">
            <a:avLst/>
          </a:prstGeom>
          <a:solidFill>
            <a:schemeClr val="tx2">
              <a:lumMod val="50000"/>
              <a:alpha val="98000"/>
            </a:schemeClr>
          </a:solidFill>
          <a:ln w="28575">
            <a:solidFill>
              <a:srgbClr val="BFBFB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24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769252" y="1467424"/>
            <a:ext cx="453970" cy="452431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C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O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M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U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N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I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C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A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C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I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Ó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N</a:t>
            </a:r>
            <a:endParaRPr lang="es-MX" sz="2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63184" y="1547560"/>
            <a:ext cx="378629" cy="452431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C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R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E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D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I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B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I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L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I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D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A</a:t>
            </a:r>
          </a:p>
          <a:p>
            <a:pPr algn="ctr">
              <a:defRPr/>
            </a:pPr>
            <a:r>
              <a:rPr lang="da-DK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Arial" pitchFamily="34" charset="0"/>
              </a:rPr>
              <a:t>D</a:t>
            </a:r>
            <a:endParaRPr lang="es-MX" sz="2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2475" y="90493"/>
            <a:ext cx="8929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447675" algn="just" fontAlgn="auto">
              <a:spcAft>
                <a:spcPts val="0"/>
              </a:spcAft>
              <a:defRPr/>
            </a:pPr>
            <a:r>
              <a:rPr lang="es-MX" sz="2400" b="1" dirty="0">
                <a:solidFill>
                  <a:schemeClr val="bg1"/>
                </a:solidFill>
                <a:latin typeface="+mj-lt"/>
              </a:rPr>
              <a:t>La Estrategia del Programa se sustenta en tres ejes y se ejecuta </a:t>
            </a:r>
          </a:p>
          <a:p>
            <a:pPr marL="533400" indent="-447675" algn="just" fontAlgn="auto">
              <a:spcAft>
                <a:spcPts val="0"/>
              </a:spcAft>
              <a:defRPr/>
            </a:pPr>
            <a:r>
              <a:rPr lang="es-MX" sz="2400" b="1" dirty="0">
                <a:solidFill>
                  <a:schemeClr val="bg1"/>
                </a:solidFill>
                <a:latin typeface="+mj-lt"/>
              </a:rPr>
              <a:t>en 3 fases, bajo principios de credibilidad y comunicación efectiva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utoShape 15"/>
          <p:cNvSpPr>
            <a:spLocks noChangeArrowheads="1"/>
          </p:cNvSpPr>
          <p:nvPr/>
        </p:nvSpPr>
        <p:spPr bwMode="gray">
          <a:xfrm>
            <a:off x="601663" y="1095375"/>
            <a:ext cx="2019300" cy="1317625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s-MX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3038" y="1054100"/>
            <a:ext cx="500062" cy="1398588"/>
            <a:chOff x="2140" y="2071"/>
            <a:chExt cx="1484" cy="302"/>
          </a:xfrm>
        </p:grpSpPr>
        <p:sp>
          <p:nvSpPr>
            <p:cNvPr id="35862" name="AutoShape 12"/>
            <p:cNvSpPr>
              <a:spLocks noChangeArrowheads="1"/>
            </p:cNvSpPr>
            <p:nvPr/>
          </p:nvSpPr>
          <p:spPr bwMode="ltGray">
            <a:xfrm>
              <a:off x="2140" y="2071"/>
              <a:ext cx="1484" cy="302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5863" name="AutoShape 13"/>
            <p:cNvSpPr>
              <a:spLocks noChangeArrowheads="1"/>
            </p:cNvSpPr>
            <p:nvPr/>
          </p:nvSpPr>
          <p:spPr bwMode="ltGray">
            <a:xfrm>
              <a:off x="2163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31" name="Rectangle 14"/>
          <p:cNvSpPr>
            <a:spLocks noChangeArrowheads="1"/>
          </p:cNvSpPr>
          <p:nvPr/>
        </p:nvSpPr>
        <p:spPr bwMode="black">
          <a:xfrm>
            <a:off x="571500" y="1643063"/>
            <a:ext cx="21431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b="1" dirty="0">
                <a:latin typeface="+mj-lt"/>
                <a:cs typeface="Arial" pitchFamily="34" charset="0"/>
              </a:rPr>
              <a:t>Institucionalidad</a:t>
            </a:r>
            <a:endParaRPr lang="en-US" b="1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35844" name="36 CuadroTexto"/>
          <p:cNvSpPr txBox="1">
            <a:spLocks noChangeArrowheads="1"/>
          </p:cNvSpPr>
          <p:nvPr/>
        </p:nvSpPr>
        <p:spPr bwMode="auto">
          <a:xfrm>
            <a:off x="187325" y="1412875"/>
            <a:ext cx="2460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4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gray">
          <a:xfrm>
            <a:off x="631825" y="2603500"/>
            <a:ext cx="1947863" cy="1714500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s-MX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black">
          <a:xfrm>
            <a:off x="534988" y="3246438"/>
            <a:ext cx="2143125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b="1" dirty="0">
                <a:latin typeface="+mj-lt"/>
                <a:cs typeface="Arial" pitchFamily="34" charset="0"/>
              </a:rPr>
              <a:t>Normatividad</a:t>
            </a:r>
            <a:endParaRPr lang="en-US" b="1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35" name="AutoShape 15"/>
          <p:cNvSpPr>
            <a:spLocks noChangeArrowheads="1"/>
          </p:cNvSpPr>
          <p:nvPr/>
        </p:nvSpPr>
        <p:spPr bwMode="gray">
          <a:xfrm>
            <a:off x="601663" y="4470400"/>
            <a:ext cx="1978025" cy="2147888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s-MX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black">
          <a:xfrm>
            <a:off x="530225" y="5208588"/>
            <a:ext cx="21431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b="1" dirty="0">
                <a:latin typeface="+mj-lt"/>
                <a:cs typeface="Arial" pitchFamily="34" charset="0"/>
              </a:rPr>
              <a:t>Herramientas</a:t>
            </a:r>
            <a:endParaRPr lang="en-US" b="1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07963" y="4516438"/>
            <a:ext cx="465137" cy="2143125"/>
            <a:chOff x="3964" y="2071"/>
            <a:chExt cx="1484" cy="330"/>
          </a:xfrm>
        </p:grpSpPr>
        <p:sp>
          <p:nvSpPr>
            <p:cNvPr id="35860" name="AutoShape 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5861" name="AutoShape 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35850" name="54 CuadroTexto"/>
          <p:cNvSpPr txBox="1">
            <a:spLocks noChangeArrowheads="1"/>
          </p:cNvSpPr>
          <p:nvPr/>
        </p:nvSpPr>
        <p:spPr bwMode="auto">
          <a:xfrm>
            <a:off x="173038" y="5086350"/>
            <a:ext cx="2460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440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03200" y="2603500"/>
            <a:ext cx="498475" cy="1765300"/>
            <a:chOff x="301" y="2071"/>
            <a:chExt cx="1484" cy="330"/>
          </a:xfrm>
        </p:grpSpPr>
        <p:sp>
          <p:nvSpPr>
            <p:cNvPr id="35858" name="AutoShape 17"/>
            <p:cNvSpPr>
              <a:spLocks noChangeArrowheads="1"/>
            </p:cNvSpPr>
            <p:nvPr/>
          </p:nvSpPr>
          <p:spPr bwMode="ltGray">
            <a:xfrm>
              <a:off x="301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5859" name="AutoShape 18"/>
            <p:cNvSpPr>
              <a:spLocks noChangeArrowheads="1"/>
            </p:cNvSpPr>
            <p:nvPr/>
          </p:nvSpPr>
          <p:spPr bwMode="ltGray">
            <a:xfrm>
              <a:off x="324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35852" name="48 CuadroTexto"/>
          <p:cNvSpPr txBox="1">
            <a:spLocks noChangeArrowheads="1"/>
          </p:cNvSpPr>
          <p:nvPr/>
        </p:nvSpPr>
        <p:spPr bwMode="auto">
          <a:xfrm>
            <a:off x="217488" y="2962275"/>
            <a:ext cx="2143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4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AutoShape 15"/>
          <p:cNvSpPr>
            <a:spLocks noChangeArrowheads="1"/>
          </p:cNvSpPr>
          <p:nvPr/>
        </p:nvSpPr>
        <p:spPr bwMode="gray">
          <a:xfrm>
            <a:off x="2728913" y="1136650"/>
            <a:ext cx="6196012" cy="1327150"/>
          </a:xfrm>
          <a:prstGeom prst="roundRect">
            <a:avLst>
              <a:gd name="adj" fmla="val 4639"/>
            </a:avLst>
          </a:prstGeom>
          <a:solidFill>
            <a:schemeClr val="tx2">
              <a:lumMod val="50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355600" lvl="1" indent="-266700">
              <a:lnSpc>
                <a:spcPct val="150000"/>
              </a:lnSpc>
              <a:buSzPct val="100000"/>
              <a:buFont typeface="Wingdings" pitchFamily="2" charset="2"/>
              <a:buChar char="§"/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Creación de la Comisión Intersecretarial</a:t>
            </a:r>
          </a:p>
          <a:p>
            <a:pPr marL="355600" lvl="1" indent="-266700">
              <a:lnSpc>
                <a:spcPct val="150000"/>
              </a:lnSpc>
              <a:buSzPct val="100000"/>
              <a:buFont typeface="Wingdings" pitchFamily="2" charset="2"/>
              <a:buChar char="§"/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Instalación del Subcomité de Oficiales Mayores</a:t>
            </a:r>
          </a:p>
          <a:p>
            <a:pPr marL="622300" lvl="1" indent="-266700">
              <a:lnSpc>
                <a:spcPct val="150000"/>
              </a:lnSpc>
              <a:buClr>
                <a:srgbClr val="FFFF00"/>
              </a:buClr>
              <a:buSzPct val="100000"/>
              <a:buFont typeface="Wingdings" pitchFamily="2" charset="2"/>
              <a:buChar char="ü"/>
              <a:defRPr/>
            </a:pPr>
            <a:r>
              <a:rPr lang="es-MX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Tableros de Control</a:t>
            </a:r>
          </a:p>
        </p:txBody>
      </p:sp>
      <p:sp>
        <p:nvSpPr>
          <p:cNvPr id="48" name="AutoShape 15"/>
          <p:cNvSpPr>
            <a:spLocks noChangeArrowheads="1"/>
          </p:cNvSpPr>
          <p:nvPr/>
        </p:nvSpPr>
        <p:spPr bwMode="gray">
          <a:xfrm>
            <a:off x="2695575" y="2603500"/>
            <a:ext cx="6210300" cy="1714500"/>
          </a:xfrm>
          <a:prstGeom prst="roundRect">
            <a:avLst>
              <a:gd name="adj" fmla="val 4639"/>
            </a:avLst>
          </a:prstGeom>
          <a:solidFill>
            <a:schemeClr val="tx2">
              <a:lumMod val="50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177800" lvl="1" indent="-177800">
              <a:buSzPct val="133000"/>
              <a:buFont typeface="Wingdings" pitchFamily="2" charset="2"/>
              <a:buChar char="§"/>
              <a:defRPr/>
            </a:pPr>
            <a:endParaRPr lang="es-MX" sz="1300" b="1" dirty="0">
              <a:latin typeface="Arial" pitchFamily="34" charset="0"/>
              <a:cs typeface="Arial" pitchFamily="34" charset="0"/>
            </a:endParaRPr>
          </a:p>
          <a:p>
            <a:pPr marL="177800" lvl="1" indent="-177800">
              <a:buSzPct val="133000"/>
              <a:buFont typeface="Wingdings" pitchFamily="2" charset="2"/>
              <a:buChar char="§"/>
              <a:defRPr/>
            </a:pPr>
            <a:endParaRPr lang="es-MX" sz="1400" b="1" dirty="0">
              <a:latin typeface="Arial" pitchFamily="34" charset="0"/>
              <a:cs typeface="Arial" pitchFamily="34" charset="0"/>
            </a:endParaRPr>
          </a:p>
          <a:p>
            <a:pPr marL="355600" lvl="1" indent="-266700">
              <a:buSzPct val="100000"/>
              <a:buFont typeface="Wingdings" pitchFamily="2" charset="2"/>
              <a:buChar char="§"/>
              <a:tabLst>
                <a:tab pos="355600" algn="l"/>
              </a:tabLst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Cambios a Ley de Adquisiciones que favorecen a las Pymes</a:t>
            </a:r>
          </a:p>
          <a:p>
            <a:pPr marL="622300" lvl="1" indent="-266700">
              <a:buSzPct val="100000"/>
              <a:buFont typeface="Wingdings" pitchFamily="2" charset="2"/>
              <a:buChar char="ü"/>
              <a:tabLst>
                <a:tab pos="355600" algn="l"/>
              </a:tabLst>
              <a:defRPr/>
            </a:pPr>
            <a:r>
              <a:rPr lang="es-MX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Bases sin costo</a:t>
            </a:r>
          </a:p>
          <a:p>
            <a:pPr marL="622300" lvl="1" indent="-266700">
              <a:buSzPct val="100000"/>
              <a:buFont typeface="Wingdings" pitchFamily="2" charset="2"/>
              <a:buChar char="ü"/>
              <a:tabLst>
                <a:tab pos="355600" algn="l"/>
              </a:tabLst>
              <a:defRPr/>
            </a:pPr>
            <a:r>
              <a:rPr lang="es-MX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Anticipos</a:t>
            </a:r>
          </a:p>
          <a:p>
            <a:pPr marL="622300" lvl="1" indent="-266700">
              <a:buSzPct val="100000"/>
              <a:buFont typeface="Wingdings" pitchFamily="2" charset="2"/>
              <a:buChar char="ü"/>
              <a:tabLst>
                <a:tab pos="355600" algn="l"/>
              </a:tabLst>
              <a:defRPr/>
            </a:pPr>
            <a:r>
              <a:rPr lang="es-MX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Reducción de plazos de pago</a:t>
            </a:r>
          </a:p>
          <a:p>
            <a:pPr marL="355600" lvl="1" indent="-266700">
              <a:buSzPct val="100000"/>
              <a:buFont typeface="Wingdings" pitchFamily="2" charset="2"/>
              <a:buChar char="§"/>
              <a:tabLst>
                <a:tab pos="355600" algn="l"/>
              </a:tabLst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Licitaciones exclusivas para Pymes </a:t>
            </a:r>
          </a:p>
          <a:p>
            <a:pPr marL="355600" lvl="1" indent="-266700">
              <a:buSzPct val="100000"/>
              <a:buFont typeface="Wingdings" pitchFamily="2" charset="2"/>
              <a:buChar char="§"/>
              <a:tabLst>
                <a:tab pos="355600" algn="l"/>
              </a:tabLst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Nuevo Programa anual  de Adquisiciones (PAAS)</a:t>
            </a:r>
          </a:p>
          <a:p>
            <a:pPr marL="0" lvl="1" indent="-177800">
              <a:buSzPct val="100000"/>
              <a:buFont typeface="Wingdings" pitchFamily="2" charset="2"/>
              <a:buChar char="§"/>
              <a:defRPr/>
            </a:pPr>
            <a:endParaRPr lang="es-MX" sz="2000" b="1" dirty="0">
              <a:latin typeface="+mj-lt"/>
              <a:cs typeface="Arial" pitchFamily="34" charset="0"/>
            </a:endParaRPr>
          </a:p>
          <a:p>
            <a:pPr marL="177800" lvl="1" indent="-177800">
              <a:buSzPct val="100000"/>
              <a:defRPr/>
            </a:pP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AutoShape 15"/>
          <p:cNvSpPr>
            <a:spLocks noChangeArrowheads="1"/>
          </p:cNvSpPr>
          <p:nvPr/>
        </p:nvSpPr>
        <p:spPr bwMode="gray">
          <a:xfrm>
            <a:off x="2695575" y="4470400"/>
            <a:ext cx="6245225" cy="2159000"/>
          </a:xfrm>
          <a:prstGeom prst="roundRect">
            <a:avLst>
              <a:gd name="adj" fmla="val 4639"/>
            </a:avLst>
          </a:prstGeom>
          <a:solidFill>
            <a:schemeClr val="tx2">
              <a:lumMod val="50000"/>
            </a:schemeClr>
          </a:soli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355600" lvl="1" indent="-266700">
              <a:lnSpc>
                <a:spcPct val="150000"/>
              </a:lnSpc>
              <a:buSzPct val="100000"/>
              <a:buFont typeface="Wingdings" pitchFamily="2" charset="2"/>
              <a:buChar char="§"/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Establecimiento de la Meta de Compras a Pymes</a:t>
            </a:r>
          </a:p>
          <a:p>
            <a:pPr marL="355600" lvl="1" indent="-266700">
              <a:lnSpc>
                <a:spcPct val="150000"/>
              </a:lnSpc>
              <a:buSzPct val="100000"/>
              <a:buFont typeface="Wingdings" pitchFamily="2" charset="2"/>
              <a:buChar char="§"/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Expo-Compras de Gobierno </a:t>
            </a:r>
          </a:p>
          <a:p>
            <a:pPr marL="355600" lvl="1" indent="-266700">
              <a:lnSpc>
                <a:spcPct val="150000"/>
              </a:lnSpc>
              <a:buSzPct val="100000"/>
              <a:buFont typeface="Wingdings" pitchFamily="2" charset="2"/>
              <a:buChar char="§"/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Creación de </a:t>
            </a:r>
            <a:r>
              <a:rPr lang="es-MX" b="1" i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CompraNet</a:t>
            </a:r>
            <a:r>
              <a:rPr lang="es-MX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 5.0 </a:t>
            </a:r>
          </a:p>
          <a:p>
            <a:pPr marL="355600" lvl="1" indent="-266700">
              <a:lnSpc>
                <a:spcPct val="150000"/>
              </a:lnSpc>
              <a:buSzPct val="100000"/>
              <a:buFont typeface="Wingdings" pitchFamily="2" charset="2"/>
              <a:buChar char="§"/>
              <a:defRPr/>
            </a:pPr>
            <a:r>
              <a:rPr lang="es-MX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Oferta de Financiamiento </a:t>
            </a:r>
          </a:p>
          <a:p>
            <a:pPr marL="623888" lvl="1" indent="-260350">
              <a:buSzPct val="100000"/>
              <a:buFont typeface="Wingdings" pitchFamily="2" charset="2"/>
              <a:buChar char="ü"/>
              <a:tabLst>
                <a:tab pos="355600" algn="l"/>
              </a:tabLst>
              <a:defRPr/>
            </a:pPr>
            <a:r>
              <a:rPr lang="es-MX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Factoraje y capital de trabajo para el </a:t>
            </a:r>
            <a:r>
              <a:rPr lang="es-MX" sz="1600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contrato</a:t>
            </a:r>
            <a:endParaRPr lang="es-MX" sz="16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7488" y="239133"/>
            <a:ext cx="7982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+mj-lt"/>
              </a:rPr>
              <a:t>Principales acciones bajo 3 ejes fundamentales: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19097" y="210910"/>
            <a:ext cx="62928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MX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Monto de Compras </a:t>
            </a:r>
            <a:r>
              <a:rPr lang="es-MX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de Gobierno a </a:t>
            </a:r>
            <a:r>
              <a:rPr lang="es-MX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Pymes</a:t>
            </a:r>
            <a:endParaRPr lang="es-MX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954" y="1390650"/>
            <a:ext cx="8226092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381750" y="2419350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  <a:latin typeface="+mn-lt"/>
              </a:rPr>
              <a:t>(5,760 MDD)</a:t>
            </a:r>
            <a:endParaRPr lang="es-MX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019300" y="3795712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  <a:latin typeface="+mn-lt"/>
              </a:rPr>
              <a:t>(1,412 MDD)</a:t>
            </a:r>
            <a:endParaRPr lang="es-MX" sz="2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32818</TotalTime>
  <Words>1165</Words>
  <Application>Microsoft Office PowerPoint</Application>
  <PresentationFormat>Presentación en pantalla (4:3)</PresentationFormat>
  <Paragraphs>327</Paragraphs>
  <Slides>47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47</vt:i4>
      </vt:variant>
    </vt:vector>
  </HeadingPairs>
  <TitlesOfParts>
    <vt:vector size="51" baseType="lpstr">
      <vt:lpstr>Tema de Office</vt:lpstr>
      <vt:lpstr>Imagen de mapa de bits</vt:lpstr>
      <vt:lpstr>Dibujo</vt:lpstr>
      <vt:lpstr>Fotografía de Photo Editor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</vt:vector>
  </TitlesOfParts>
  <Company>Nacional Financiera, S.N.C.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jvelazquez</dc:creator>
  <cp:lastModifiedBy>PC2</cp:lastModifiedBy>
  <cp:revision>2984</cp:revision>
  <dcterms:created xsi:type="dcterms:W3CDTF">2008-04-22T15:01:52Z</dcterms:created>
  <dcterms:modified xsi:type="dcterms:W3CDTF">2011-06-28T16:45:49Z</dcterms:modified>
</cp:coreProperties>
</file>